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80"/>
  </p:notesMasterIdLst>
  <p:handoutMasterIdLst>
    <p:handoutMasterId r:id="rId81"/>
  </p:handoutMasterIdLst>
  <p:sldIdLst>
    <p:sldId id="265" r:id="rId5"/>
    <p:sldId id="262" r:id="rId6"/>
    <p:sldId id="263" r:id="rId7"/>
    <p:sldId id="258" r:id="rId8"/>
    <p:sldId id="290" r:id="rId9"/>
    <p:sldId id="329" r:id="rId10"/>
    <p:sldId id="330" r:id="rId11"/>
    <p:sldId id="264" r:id="rId12"/>
    <p:sldId id="332"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6" r:id="rId33"/>
    <p:sldId id="333" r:id="rId34"/>
    <p:sldId id="288" r:id="rId35"/>
    <p:sldId id="289" r:id="rId36"/>
    <p:sldId id="334" r:id="rId37"/>
    <p:sldId id="335"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38" r:id="rId51"/>
    <p:sldId id="305" r:id="rId52"/>
    <p:sldId id="306" r:id="rId53"/>
    <p:sldId id="307" r:id="rId54"/>
    <p:sldId id="308" r:id="rId55"/>
    <p:sldId id="309" r:id="rId56"/>
    <p:sldId id="310" r:id="rId57"/>
    <p:sldId id="311" r:id="rId58"/>
    <p:sldId id="312" r:id="rId59"/>
    <p:sldId id="313" r:id="rId60"/>
    <p:sldId id="339" r:id="rId61"/>
    <p:sldId id="315" r:id="rId62"/>
    <p:sldId id="316" r:id="rId63"/>
    <p:sldId id="317" r:id="rId64"/>
    <p:sldId id="318" r:id="rId65"/>
    <p:sldId id="319" r:id="rId66"/>
    <p:sldId id="320" r:id="rId67"/>
    <p:sldId id="336" r:id="rId68"/>
    <p:sldId id="337" r:id="rId69"/>
    <p:sldId id="323" r:id="rId70"/>
    <p:sldId id="324" r:id="rId71"/>
    <p:sldId id="321" r:id="rId72"/>
    <p:sldId id="340" r:id="rId73"/>
    <p:sldId id="326" r:id="rId74"/>
    <p:sldId id="327" r:id="rId75"/>
    <p:sldId id="287" r:id="rId76"/>
    <p:sldId id="341" r:id="rId77"/>
    <p:sldId id="342" r:id="rId78"/>
    <p:sldId id="259" r:id="rId79"/>
  </p:sldIdLst>
  <p:sldSz cx="12192000" cy="6858000"/>
  <p:notesSz cx="6858000" cy="9144000"/>
  <p:embeddedFontLst>
    <p:embeddedFont>
      <p:font typeface="Calibri" panose="020F0502020204030204" pitchFamily="34" charset="0"/>
      <p:regular r:id="rId82"/>
      <p:bold r:id="rId83"/>
      <p:italic r:id="rId84"/>
      <p:boldItalic r:id="rId85"/>
    </p:embeddedFont>
    <p:embeddedFont>
      <p:font typeface="Roboto" panose="02000000000000000000" pitchFamily="2" charset="0"/>
      <p:regular r:id="rId86"/>
      <p:bold r:id="rId87"/>
      <p:italic r:id="rId88"/>
      <p:boldItalic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76028" autoAdjust="0"/>
  </p:normalViewPr>
  <p:slideViewPr>
    <p:cSldViewPr>
      <p:cViewPr varScale="1">
        <p:scale>
          <a:sx n="86" d="100"/>
          <a:sy n="86" d="100"/>
        </p:scale>
        <p:origin x="756" y="96"/>
      </p:cViewPr>
      <p:guideLst>
        <p:guide orient="horz" pos="2160"/>
        <p:guide pos="3840"/>
      </p:guideLst>
    </p:cSldViewPr>
  </p:slideViewPr>
  <p:outlineViewPr>
    <p:cViewPr>
      <p:scale>
        <a:sx n="33" d="100"/>
        <a:sy n="33" d="100"/>
      </p:scale>
      <p:origin x="0" y="-25458"/>
    </p:cViewPr>
  </p:outlineViewPr>
  <p:notesTextViewPr>
    <p:cViewPr>
      <p:scale>
        <a:sx n="1" d="1"/>
        <a:sy n="1" d="1"/>
      </p:scale>
      <p:origin x="0" y="0"/>
    </p:cViewPr>
  </p:notesText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4.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6.fntdata"/><Relationship Id="rId61" Type="http://schemas.openxmlformats.org/officeDocument/2006/relationships/slide" Target="slides/slide57.xml"/><Relationship Id="rId82" Type="http://schemas.openxmlformats.org/officeDocument/2006/relationships/font" Target="fonts/font1.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01/06/2021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56B58-3E93-4719-B657-49D544B01852}" type="datetimeFigureOut">
              <a:rPr lang="en-GB" smtClean="0"/>
              <a:t>01/06/2021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AD8A2-07E5-465C-9C44-9F9F9187BFD0}" type="slidenum">
              <a:rPr lang="en-GB" smtClean="0"/>
              <a:t>‹#›</a:t>
            </a:fld>
            <a:endParaRPr lang="en-GB"/>
          </a:p>
        </p:txBody>
      </p:sp>
    </p:spTree>
    <p:extLst>
      <p:ext uri="{BB962C8B-B14F-4D97-AF65-F5344CB8AC3E}">
        <p14:creationId xmlns:p14="http://schemas.microsoft.com/office/powerpoint/2010/main" val="1296629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exels.com/@kxrz?utm_content=attributionCopyText&amp;utm_medium=referral&amp;utm_source=pexel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pexels.com/photo/photo-of-street-surrounded-by-buildings-2607731/?utm_content=attributionCopyText&amp;utm_medium=referral&amp;utm_source=pexel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exels.com/@pixabay?utm_content=attributionCopyText&amp;utm_medium=referral&amp;utm_source=pex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pexels.com/photo/planet-earth-87651/?utm_content=attributionCopyText&amp;utm_medium=referral&amp;utm_source=pexe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pexels.com/@soner-mazlum-182555?utm_content=attributionCopyText&amp;utm_medium=referral&amp;utm_source=pexel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pexels.com/photo/snow-landscape-water-storm-6890415/?utm_content=attributionCopyText&amp;utm_medium=referral&amp;utm_source=pexel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pexels.com/@grizzlybear?utm_content=attributionCopyText&amp;utm_medium=referral&amp;utm_source=pexels"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pexels.com/photo/photo-of-two-red-dices-965879/?utm_content=attributionCopyText&amp;utm_medium=referral&amp;utm_source=pexel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pexels.com/@skitterphoto?utm_content=attributionCopyText&amp;utm_medium=referral&amp;utm_source=pexel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pexels.com/photo/multicolored-abacus-photography-1019470/?utm_content=attributionCopyText&amp;utm_medium=referral&amp;utm_source=pexel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exels.com/@stasknop?utm_content=attributionCopyText&amp;utm_medium=referral&amp;utm_source=pexel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pexels.com/photo/black-cassette-tape-on-top-of-red-and-yellow-surface-1626481/?utm_content=attributionCopyText&amp;utm_medium=referral&amp;utm_source=pexel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pexels.com/@thisisengineering?utm_content=attributionCopyText&amp;utm_medium=referral&amp;utm_source=pexels"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www.pexels.com/photo/photo-of-female-engineer-sitting-inside-a-car-3862626/?utm_content=attributionCopyText&amp;utm_medium=referral&amp;utm_source=pexel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exels.com/@shvetsa?utm_content=attributionCopyText&amp;utm_medium=referral&amp;utm_source=pexels"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pexels.com/photo/flight-technology-tools-astronaut-39644/?utm_content=attributionCopyText&amp;utm_medium=referral&amp;utm_source=pexels" TargetMode="External"/><Relationship Id="rId5" Type="http://schemas.openxmlformats.org/officeDocument/2006/relationships/hyperlink" Target="https://www.pexels.com/@pixabay?utm_content=attributionCopyText&amp;utm_medium=referral&amp;utm_source=pexels" TargetMode="External"/><Relationship Id="rId4" Type="http://schemas.openxmlformats.org/officeDocument/2006/relationships/hyperlink" Target="https://www.pexels.com/photo/stylish-woman-in-home-clothes-with-face-mask-looking-in-mirror-3846102/?utm_content=attributionCopyText&amp;utm_medium=referral&amp;utm_source=pexels"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pexels.com/@andres-ayrton?utm_content=attributionCopyText&amp;utm_medium=referral&amp;utm_source=pexels"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ww.pexels.com/photo/woman-showing-apple-and-bitten-doughnut-6551415/?utm_content=attributionCopyText&amp;utm_medium=referral&amp;utm_source=pexels"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pexels.com/@ihasdslr?utm_content=attributionCopyText&amp;utm_medium=referral&amp;utm_source=pexel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www.pexels.com/photo/person-pointing-numeric-print-1342460/?utm_content=attributionCopyText&amp;utm_medium=referral&amp;utm_source=pexels"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pexels.com/@instawally?utm_content=attributionCopyText&amp;utm_medium=referral&amp;utm_source=pexels"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www.pexels.com/photo/brown-cardboard-robot-artwork-176842/?utm_content=attributionCopyText&amp;utm_medium=referral&amp;utm_source=pexels"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pexels.com/@fotografierende?utm_content=attributionCopyText&amp;utm_medium=referral&amp;utm_source=pexels"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www.pexels.com/photo/selective-focus-photo-of-magnifying-glass-1194775/?utm_content=attributionCopyText&amp;utm_medium=referral&amp;utm_source=pexels"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pexels.com/@pixabay?utm_content=attributionCopyText&amp;utm_medium=referral&amp;utm_source=pexels"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www.pexels.com/photo/turned-on-computer-monitor-displaying-text-270360/?utm_content=attributionCopyText&amp;utm_medium=referral&amp;utm_source=pexel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Hello everyone and welcome to this UK Data Service Webinar, Synthetic Data part 3- Coarsening, Mimicking &amp; Simulation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am Joseph Allen, a Research Associate with the UKDS in the University of Manchester.</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Thank you all for coming</a:t>
            </a:r>
          </a:p>
          <a:p>
            <a:endParaRPr lang="en-IE" dirty="0"/>
          </a:p>
        </p:txBody>
      </p:sp>
      <p:sp>
        <p:nvSpPr>
          <p:cNvPr id="4" name="Slide Number Placeholder 3"/>
          <p:cNvSpPr>
            <a:spLocks noGrp="1"/>
          </p:cNvSpPr>
          <p:nvPr>
            <p:ph type="sldNum" sz="quarter" idx="5"/>
          </p:nvPr>
        </p:nvSpPr>
        <p:spPr/>
        <p:txBody>
          <a:bodyPr/>
          <a:lstStyle/>
          <a:p>
            <a:fld id="{490AD8A2-07E5-465C-9C44-9F9F9187BFD0}" type="slidenum">
              <a:rPr lang="en-GB" smtClean="0"/>
              <a:t>1</a:t>
            </a:fld>
            <a:endParaRPr lang="en-GB"/>
          </a:p>
        </p:txBody>
      </p:sp>
    </p:spTree>
    <p:extLst>
      <p:ext uri="{BB962C8B-B14F-4D97-AF65-F5344CB8AC3E}">
        <p14:creationId xmlns:p14="http://schemas.microsoft.com/office/powerpoint/2010/main" val="138208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41d8d47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41d8d4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next, let’s cover Coarsening as a method of disclosure control.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5a90b185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5a90b18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Coarsening can be defined as reducing the precision of data to protect individuals.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8f7b6d7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8f7b6d7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Say our research question is “what gender are the individuals of Manchester”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To some people the postcode M36GD doesn’t even mean Manchester, and we don’t need this level of precision.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There is potentially dangerous information here. Even though we have masked everything else about this individual, we appear to know where they live. If this dataset contained criminal activity, health data, finance data we could still be putting this individual in real danger.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So we need to keep some notion of this location, but to what extent?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We have multiple coarsening options here, depending on your research question.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We need to choose a small enough area, that the other records in that area help protect each individual. </a:t>
            </a:r>
            <a:endParaRPr>
              <a:solidFill>
                <a:schemeClr val="dk1"/>
              </a:solidFill>
            </a:endParaRPr>
          </a:p>
          <a:p>
            <a:pPr marL="0" lvl="0" indent="0" algn="l" rtl="0">
              <a:spcBef>
                <a:spcPts val="0"/>
              </a:spcBef>
              <a:spcAft>
                <a:spcPts val="0"/>
              </a:spcAft>
              <a:buNone/>
            </a:pPr>
            <a:r>
              <a:rPr lang="en-GB">
                <a:solidFill>
                  <a:schemeClr val="dk1"/>
                </a:solidFill>
              </a:rPr>
              <a:t>But we also need granularity, appropriate for our research question.</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b8f7b6d7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b8f7b6d7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options we have are to :</a:t>
            </a:r>
            <a:endParaRPr/>
          </a:p>
          <a:p>
            <a:pPr marL="0" lvl="0" indent="0" algn="l" rtl="0">
              <a:spcBef>
                <a:spcPts val="0"/>
              </a:spcBef>
              <a:spcAft>
                <a:spcPts val="0"/>
              </a:spcAft>
              <a:buNone/>
            </a:pPr>
            <a:r>
              <a:rPr lang="en-GB"/>
              <a:t>We could Randomise the street or apartment number. This could perhaps be called masking.</a:t>
            </a:r>
            <a:endParaRPr/>
          </a:p>
          <a:p>
            <a:pPr marL="0" lvl="0" indent="0" algn="l" rtl="0">
              <a:spcBef>
                <a:spcPts val="0"/>
              </a:spcBef>
              <a:spcAft>
                <a:spcPts val="0"/>
              </a:spcAft>
              <a:buNone/>
            </a:pPr>
            <a:endParaRPr/>
          </a:p>
          <a:p>
            <a:pPr marL="0" lvl="0" indent="0" algn="l" rtl="0">
              <a:spcBef>
                <a:spcPts val="0"/>
              </a:spcBef>
              <a:spcAft>
                <a:spcPts val="0"/>
              </a:spcAft>
              <a:buNone/>
            </a:pPr>
            <a:r>
              <a:rPr lang="en-GB"/>
              <a:t>We could Remove the street number altogether. Here we are coarsening, as we are reducing the precision of our data.</a:t>
            </a:r>
            <a:endParaRPr/>
          </a:p>
          <a:p>
            <a:pPr marL="0" lvl="0" indent="0" algn="l" rtl="0">
              <a:spcBef>
                <a:spcPts val="0"/>
              </a:spcBef>
              <a:spcAft>
                <a:spcPts val="0"/>
              </a:spcAft>
              <a:buNone/>
            </a:pPr>
            <a:r>
              <a:rPr lang="en-GB"/>
              <a:t>We could Remove the street name</a:t>
            </a:r>
            <a:endParaRPr/>
          </a:p>
          <a:p>
            <a:pPr marL="0" lvl="0" indent="0" algn="l" rtl="0">
              <a:spcBef>
                <a:spcPts val="0"/>
              </a:spcBef>
              <a:spcAft>
                <a:spcPts val="0"/>
              </a:spcAft>
              <a:buNone/>
            </a:pPr>
            <a:r>
              <a:rPr lang="en-GB"/>
              <a:t>We could Remove part of the postcode</a:t>
            </a:r>
            <a:endParaRPr/>
          </a:p>
          <a:p>
            <a:pPr marL="0" lvl="0" indent="0" algn="l" rtl="0">
              <a:spcBef>
                <a:spcPts val="0"/>
              </a:spcBef>
              <a:spcAft>
                <a:spcPts val="0"/>
              </a:spcAft>
              <a:buNone/>
            </a:pPr>
            <a:r>
              <a:rPr lang="en-GB"/>
              <a:t>We could even Remove the postcode entirely.</a:t>
            </a:r>
            <a:endParaRPr/>
          </a:p>
          <a:p>
            <a:pPr marL="0" lvl="0" indent="0" algn="l" rtl="0">
              <a:spcBef>
                <a:spcPts val="0"/>
              </a:spcBef>
              <a:spcAft>
                <a:spcPts val="0"/>
              </a:spcAft>
              <a:buNone/>
            </a:pPr>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Florent B.</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b5a90b1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b5a90b1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We could even go further than this.</a:t>
            </a: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What if we aggregated by County, country, continent or even planet?</a:t>
            </a: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At some point this gets ridiculous, but it’s only with the context of our research question we can justify having an address at all!</a:t>
            </a: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Pixabay</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8f7b6d7e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8f7b6d7e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For the purpose of this study, all we need to know is which rows are Manchester data, and drop any that aren’t.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So now let’s answer our research question, “what gender are the individuals of Manchester”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100% male, not a great study but I have been somewhat protected now my address isn’t part of that study.</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5fa363f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5fa363f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another quick example, let’s assume we have a small dataset of student IDs, and their corresponding Weights and Heights.</a:t>
            </a:r>
            <a:endParaRPr/>
          </a:p>
          <a:p>
            <a:pPr marL="0" lvl="0" indent="0" algn="l" rtl="0">
              <a:spcBef>
                <a:spcPts val="0"/>
              </a:spcBef>
              <a:spcAft>
                <a:spcPts val="0"/>
              </a:spcAft>
              <a:buNone/>
            </a:pPr>
            <a:endParaRPr/>
          </a:p>
          <a:p>
            <a:pPr marL="0" lvl="0" indent="0" algn="l" rtl="0">
              <a:spcBef>
                <a:spcPts val="0"/>
              </a:spcBef>
              <a:spcAft>
                <a:spcPts val="0"/>
              </a:spcAft>
              <a:buNone/>
            </a:pPr>
            <a:r>
              <a:rPr lang="en-GB"/>
              <a:t>Our goal with this dataset is simply to answer “Does Weight correlate with Height in this student population?”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5fa363f9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b5fa363f9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I’ve done here is rounded the weights to the nearest 5 kilograms, and the heights to the nearest 5cm.</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definitely better in terms of protecting individuals as they may know their height to this precision and if the school or class information is known they could be identifiable. </a:t>
            </a:r>
            <a:endParaRPr/>
          </a:p>
          <a:p>
            <a:pPr marL="0" lvl="0" indent="0" algn="l" rtl="0">
              <a:spcBef>
                <a:spcPts val="0"/>
              </a:spcBef>
              <a:spcAft>
                <a:spcPts val="0"/>
              </a:spcAft>
              <a:buNone/>
            </a:pPr>
            <a:endParaRPr/>
          </a:p>
          <a:p>
            <a:pPr marL="0" lvl="0" indent="0" algn="l" rtl="0">
              <a:spcBef>
                <a:spcPts val="0"/>
              </a:spcBef>
              <a:spcAft>
                <a:spcPts val="0"/>
              </a:spcAft>
              <a:buNone/>
            </a:pPr>
            <a:r>
              <a:rPr lang="en-GB"/>
              <a:t>For example the lightest person in this class, might still recognise their record, student 3, because they are still the lightest. </a:t>
            </a:r>
            <a:endParaRPr/>
          </a:p>
          <a:p>
            <a:pPr marL="0" lvl="0" indent="0" algn="l" rtl="0">
              <a:spcBef>
                <a:spcPts val="0"/>
              </a:spcBef>
              <a:spcAft>
                <a:spcPts val="0"/>
              </a:spcAft>
              <a:buNone/>
            </a:pPr>
            <a:r>
              <a:rPr lang="en-GB"/>
              <a:t>Similarly Student 4 might know they are the shortest, but not the lightest.</a:t>
            </a:r>
            <a:endParaRPr/>
          </a:p>
          <a:p>
            <a:pPr marL="0" lvl="0" indent="0" algn="l" rtl="0">
              <a:spcBef>
                <a:spcPts val="0"/>
              </a:spcBef>
              <a:spcAft>
                <a:spcPts val="0"/>
              </a:spcAft>
              <a:buNone/>
            </a:pPr>
            <a:endParaRPr/>
          </a:p>
          <a:p>
            <a:pPr marL="0" lvl="0" indent="0" algn="l" rtl="0">
              <a:spcBef>
                <a:spcPts val="0"/>
              </a:spcBef>
              <a:spcAft>
                <a:spcPts val="0"/>
              </a:spcAft>
              <a:buNone/>
            </a:pPr>
            <a:r>
              <a:rPr lang="en-GB"/>
              <a:t>In a larger dataset, this would be enough to protect each individuals.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b5fa363f9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b5fa363f9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When we plot this data we can see the impact this would already have on a linear model.</a:t>
            </a:r>
            <a:endParaRPr/>
          </a:p>
          <a:p>
            <a:pPr marL="0" lvl="0" indent="0" algn="l" rtl="0">
              <a:spcBef>
                <a:spcPts val="0"/>
              </a:spcBef>
              <a:spcAft>
                <a:spcPts val="0"/>
              </a:spcAft>
              <a:buNone/>
            </a:pPr>
            <a:endParaRPr/>
          </a:p>
          <a:p>
            <a:pPr marL="0" lvl="0" indent="0" algn="l" rtl="0">
              <a:spcBef>
                <a:spcPts val="0"/>
              </a:spcBef>
              <a:spcAft>
                <a:spcPts val="0"/>
              </a:spcAft>
              <a:buNone/>
            </a:pPr>
            <a:r>
              <a:rPr lang="en-GB"/>
              <a:t>We have lost precision, you can see all points in the Coarsened dataset landing exactly on multiples of 5 kilograms or 5 centimeters.</a:t>
            </a:r>
            <a:endParaRPr/>
          </a:p>
          <a:p>
            <a:pPr marL="0" lvl="0" indent="0" algn="l" rtl="0">
              <a:spcBef>
                <a:spcPts val="0"/>
              </a:spcBef>
              <a:spcAft>
                <a:spcPts val="0"/>
              </a:spcAft>
              <a:buNone/>
            </a:pPr>
            <a:endParaRPr/>
          </a:p>
          <a:p>
            <a:pPr marL="0" lvl="0" indent="0" algn="l" rtl="0">
              <a:spcBef>
                <a:spcPts val="0"/>
              </a:spcBef>
              <a:spcAft>
                <a:spcPts val="0"/>
              </a:spcAft>
              <a:buNone/>
            </a:pPr>
            <a:r>
              <a:rPr lang="en-GB"/>
              <a:t>We can also see we have decreased the gradient in the line of best fit relating these two variables.</a:t>
            </a:r>
            <a:endParaRPr/>
          </a:p>
          <a:p>
            <a:pPr marL="0" lvl="0" indent="0" algn="l" rtl="0">
              <a:spcBef>
                <a:spcPts val="0"/>
              </a:spcBef>
              <a:spcAft>
                <a:spcPts val="0"/>
              </a:spcAft>
              <a:buNone/>
            </a:pPr>
            <a:endParaRPr/>
          </a:p>
          <a:p>
            <a:pPr marL="0" lvl="0" indent="0" algn="l" rtl="0">
              <a:spcBef>
                <a:spcPts val="0"/>
              </a:spcBef>
              <a:spcAft>
                <a:spcPts val="0"/>
              </a:spcAft>
              <a:buNone/>
            </a:pPr>
            <a:r>
              <a:rPr lang="en-GB"/>
              <a:t>We can still, at least, claim that weight and height has a positive correlation, but depending on the algorithm used we may have really harmed our analysis here.</a:t>
            </a:r>
            <a:endParaRPr/>
          </a:p>
          <a:p>
            <a:pPr marL="0" lvl="0" indent="0" algn="l" rtl="0">
              <a:spcBef>
                <a:spcPts val="0"/>
              </a:spcBef>
              <a:spcAft>
                <a:spcPts val="0"/>
              </a:spcAft>
              <a:buNone/>
            </a:pPr>
            <a:endParaRPr/>
          </a:p>
          <a:p>
            <a:pPr marL="0" lvl="0" indent="0" algn="l" rtl="0">
              <a:spcBef>
                <a:spcPts val="0"/>
              </a:spcBef>
              <a:spcAft>
                <a:spcPts val="0"/>
              </a:spcAft>
              <a:buNone/>
            </a:pPr>
            <a:r>
              <a:rPr lang="en-GB"/>
              <a:t>Regardless, we can still answer our question </a:t>
            </a:r>
            <a:r>
              <a:rPr lang="en-GB">
                <a:solidFill>
                  <a:schemeClr val="dk1"/>
                </a:solidFill>
              </a:rPr>
              <a:t>“Does Weight correlate with Height in this student population?”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Yes, Yes it does!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5fa363f9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5fa363f9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We can also aggregate column, or group similar rows where it makes sense to do so.</a:t>
            </a: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We could do this by:</a:t>
            </a:r>
            <a:endParaRPr sz="1200">
              <a:solidFill>
                <a:srgbClr val="1A1A1A"/>
              </a:solidFill>
              <a:highlight>
                <a:srgbClr val="E8E8E8"/>
              </a:highlight>
              <a:latin typeface="Roboto"/>
              <a:ea typeface="Roboto"/>
              <a:cs typeface="Roboto"/>
              <a:sym typeface="Roboto"/>
            </a:endParaRPr>
          </a:p>
          <a:p>
            <a:pPr marL="457200" lvl="0" indent="-304800" algn="l" rtl="0">
              <a:spcBef>
                <a:spcPts val="0"/>
              </a:spcBef>
              <a:spcAft>
                <a:spcPts val="0"/>
              </a:spcAft>
              <a:buClr>
                <a:srgbClr val="1A1A1A"/>
              </a:buClr>
              <a:buSzPts val="1200"/>
              <a:buFont typeface="Roboto"/>
              <a:buChar char="●"/>
            </a:pPr>
            <a:r>
              <a:rPr lang="en-GB" sz="1200">
                <a:solidFill>
                  <a:srgbClr val="1A1A1A"/>
                </a:solidFill>
                <a:highlight>
                  <a:srgbClr val="E8E8E8"/>
                </a:highlight>
                <a:latin typeface="Roboto"/>
                <a:ea typeface="Roboto"/>
                <a:cs typeface="Roboto"/>
                <a:sym typeface="Roboto"/>
              </a:rPr>
              <a:t>Means over columns, such as average weights per age</a:t>
            </a:r>
            <a:endParaRPr sz="1200">
              <a:solidFill>
                <a:srgbClr val="1A1A1A"/>
              </a:solidFill>
              <a:highlight>
                <a:srgbClr val="E8E8E8"/>
              </a:highlight>
              <a:latin typeface="Roboto"/>
              <a:ea typeface="Roboto"/>
              <a:cs typeface="Roboto"/>
              <a:sym typeface="Roboto"/>
            </a:endParaRPr>
          </a:p>
          <a:p>
            <a:pPr marL="457200" lvl="0" indent="-304800" algn="l" rtl="0">
              <a:spcBef>
                <a:spcPts val="0"/>
              </a:spcBef>
              <a:spcAft>
                <a:spcPts val="0"/>
              </a:spcAft>
              <a:buClr>
                <a:srgbClr val="1A1A1A"/>
              </a:buClr>
              <a:buSzPts val="1200"/>
              <a:buFont typeface="Roboto"/>
              <a:buChar char="●"/>
            </a:pPr>
            <a:r>
              <a:rPr lang="en-GB" sz="1200">
                <a:solidFill>
                  <a:srgbClr val="1A1A1A"/>
                </a:solidFill>
                <a:highlight>
                  <a:srgbClr val="E8E8E8"/>
                </a:highlight>
                <a:latin typeface="Roboto"/>
                <a:ea typeface="Roboto"/>
                <a:cs typeface="Roboto"/>
                <a:sym typeface="Roboto"/>
              </a:rPr>
              <a:t>Totals, this could be useful to broadcast populations over regions</a:t>
            </a: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Soner Mazlum</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can’t hear us you can check your speaker and headset is plugged in</a:t>
            </a:r>
          </a:p>
          <a:p>
            <a:endParaRPr lang="en-GB" dirty="0"/>
          </a:p>
          <a:p>
            <a:r>
              <a:rPr lang="en-GB" dirty="0"/>
              <a:t>You can also listen in via phone on Zoom</a:t>
            </a:r>
          </a:p>
          <a:p>
            <a:endParaRPr lang="en-GB" dirty="0"/>
          </a:p>
          <a:p>
            <a:r>
              <a:rPr lang="en-GB" dirty="0"/>
              <a:t>We are also recording this webinar and livestreaming it to YouTube so you can always watch it later if something does go wrong.</a:t>
            </a:r>
            <a:endParaRPr lang="en-IE" dirty="0"/>
          </a:p>
        </p:txBody>
      </p:sp>
      <p:sp>
        <p:nvSpPr>
          <p:cNvPr id="4" name="Slide Number Placeholder 3"/>
          <p:cNvSpPr>
            <a:spLocks noGrp="1"/>
          </p:cNvSpPr>
          <p:nvPr>
            <p:ph type="sldNum" sz="quarter" idx="5"/>
          </p:nvPr>
        </p:nvSpPr>
        <p:spPr/>
        <p:txBody>
          <a:bodyPr/>
          <a:lstStyle/>
          <a:p>
            <a:fld id="{490AD8A2-07E5-465C-9C44-9F9F9187BFD0}" type="slidenum">
              <a:rPr lang="en-GB" smtClean="0"/>
              <a:t>3</a:t>
            </a:fld>
            <a:endParaRPr lang="en-GB"/>
          </a:p>
        </p:txBody>
      </p:sp>
    </p:spTree>
    <p:extLst>
      <p:ext uri="{BB962C8B-B14F-4D97-AF65-F5344CB8AC3E}">
        <p14:creationId xmlns:p14="http://schemas.microsoft.com/office/powerpoint/2010/main" val="877563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41d8d47f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41d8d47f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Great, next we move on to Mimicking. Very closely related to Simulation but more reliant on real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b5a90b185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b5a90b18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Mimicking can be defined as </a:t>
            </a:r>
            <a:endParaRPr/>
          </a:p>
          <a:p>
            <a:pPr marL="0" lvl="0" indent="0" algn="l" rtl="0">
              <a:spcBef>
                <a:spcPts val="0"/>
              </a:spcBef>
              <a:spcAft>
                <a:spcPts val="0"/>
              </a:spcAft>
              <a:buNone/>
            </a:pPr>
            <a:r>
              <a:rPr lang="en-GB"/>
              <a:t>Generating a dataset that closely matches the real dataset without containing the same entries. </a:t>
            </a:r>
            <a:endParaRPr/>
          </a:p>
          <a:p>
            <a:pPr marL="0" lvl="0" indent="0" algn="l" rtl="0">
              <a:spcBef>
                <a:spcPts val="0"/>
              </a:spcBef>
              <a:spcAft>
                <a:spcPts val="0"/>
              </a:spcAft>
              <a:buNone/>
            </a:pPr>
            <a:endParaRPr/>
          </a:p>
          <a:p>
            <a:pPr marL="0" lvl="0" indent="0" algn="l" rtl="0">
              <a:spcBef>
                <a:spcPts val="0"/>
              </a:spcBef>
              <a:spcAft>
                <a:spcPts val="0"/>
              </a:spcAft>
              <a:buNone/>
            </a:pPr>
            <a:r>
              <a:rPr lang="en-GB"/>
              <a:t>This could, for example,be sampling from a similar dataset and applying other disclosure control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Again this is not data synthesis, perhaps because we are making use of real data and piecing that together, rather than understanding its distributions and truly synthesizing something new.</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5fa363f9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b5fa363f9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in our last webinar we had a dataset of students, their average grade and a number of sisters. With this dataset we explored the question “Does the number of sisters a student has, influence their average grade”.</a:t>
            </a:r>
            <a:endParaRPr/>
          </a:p>
          <a:p>
            <a:pPr marL="0" lvl="0" indent="0" algn="l" rtl="0">
              <a:spcBef>
                <a:spcPts val="0"/>
              </a:spcBef>
              <a:spcAft>
                <a:spcPts val="0"/>
              </a:spcAft>
              <a:buNone/>
            </a:pPr>
            <a:endParaRPr/>
          </a:p>
          <a:p>
            <a:pPr marL="0" lvl="0" indent="0" algn="l" rtl="0">
              <a:spcBef>
                <a:spcPts val="0"/>
              </a:spcBef>
              <a:spcAft>
                <a:spcPts val="0"/>
              </a:spcAft>
              <a:buNone/>
            </a:pPr>
            <a:r>
              <a:rPr lang="en-GB"/>
              <a:t>To mimic this dataset we can repeatedly sample these rows,</a:t>
            </a:r>
            <a:endParaRPr/>
          </a:p>
          <a:p>
            <a:pPr marL="0" lvl="0" indent="0" algn="l" rtl="0">
              <a:spcBef>
                <a:spcPts val="0"/>
              </a:spcBef>
              <a:spcAft>
                <a:spcPts val="0"/>
              </a:spcAft>
              <a:buNone/>
            </a:pPr>
            <a:r>
              <a:rPr lang="en-GB"/>
              <a:t>We can add a random amount to each grade and number of sisters</a:t>
            </a:r>
            <a:endParaRPr/>
          </a:p>
          <a:p>
            <a:pPr marL="0" lvl="0" indent="0" algn="l" rtl="0">
              <a:spcBef>
                <a:spcPts val="0"/>
              </a:spcBef>
              <a:spcAft>
                <a:spcPts val="0"/>
              </a:spcAft>
              <a:buNone/>
            </a:pPr>
            <a:endParaRPr/>
          </a:p>
          <a:p>
            <a:pPr marL="0" lvl="0" indent="0" algn="l" rtl="0">
              <a:spcBef>
                <a:spcPts val="0"/>
              </a:spcBef>
              <a:spcAft>
                <a:spcPts val="0"/>
              </a:spcAft>
              <a:buNone/>
            </a:pPr>
            <a:r>
              <a:rPr lang="en-GB"/>
              <a:t>And through this process, similar to coarsening, we might lose a little precision.</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dc94aa7d9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c94aa7d9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taking the aggregation of the mean number of sisters per grade, we can see that there does seem to be a positive correlation between these variables. That is to say that the more sisters a student has, the better their grades in this small sample.</a:t>
            </a:r>
            <a:endParaRPr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b5fa363f9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b5fa363f9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what I’ve done here is sample our entire dataset, and i’ve added some noise of up to one grade, or one number of sisters difference.</a:t>
            </a:r>
            <a:endParaRPr/>
          </a:p>
          <a:p>
            <a:pPr marL="0" lvl="0" indent="0" algn="l" rtl="0">
              <a:spcBef>
                <a:spcPts val="0"/>
              </a:spcBef>
              <a:spcAft>
                <a:spcPts val="0"/>
              </a:spcAft>
              <a:buNone/>
            </a:pPr>
            <a:endParaRPr/>
          </a:p>
          <a:p>
            <a:pPr marL="0" lvl="0" indent="0" algn="l" rtl="0">
              <a:spcBef>
                <a:spcPts val="0"/>
              </a:spcBef>
              <a:spcAft>
                <a:spcPts val="0"/>
              </a:spcAft>
              <a:buNone/>
            </a:pPr>
            <a:r>
              <a:rPr lang="en-GB"/>
              <a:t>Student 1 lost a grade and lost a sister for example.</a:t>
            </a:r>
            <a:endParaRPr/>
          </a:p>
          <a:p>
            <a:pPr marL="0" lvl="0" indent="0" algn="l" rtl="0">
              <a:spcBef>
                <a:spcPts val="0"/>
              </a:spcBef>
              <a:spcAft>
                <a:spcPts val="0"/>
              </a:spcAft>
              <a:buNone/>
            </a:pPr>
            <a:r>
              <a:rPr lang="en-GB"/>
              <a:t>By keeping these student IDs we can see how our sampling worked, but in a real-application we need to re-index these quite clearly.</a:t>
            </a:r>
            <a:endParaRPr/>
          </a:p>
          <a:p>
            <a:pPr marL="0" lvl="0" indent="0" algn="l" rtl="0">
              <a:spcBef>
                <a:spcPts val="0"/>
              </a:spcBef>
              <a:spcAft>
                <a:spcPts val="0"/>
              </a:spcAft>
              <a:buNone/>
            </a:pPr>
            <a:endParaRPr/>
          </a:p>
          <a:p>
            <a:pPr marL="0" lvl="0" indent="0" algn="l" rtl="0">
              <a:spcBef>
                <a:spcPts val="0"/>
              </a:spcBef>
              <a:spcAft>
                <a:spcPts val="0"/>
              </a:spcAft>
              <a:buNone/>
            </a:pPr>
            <a:r>
              <a:rPr lang="en-GB"/>
              <a:t>Also, looking at our outlier student who had 16 sisters, this variance of plus or minus one sister hasn’t done much, they are still the outlier, identifiable as the student in this dataset with the most sisters.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c94aa7d9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dc94aa7d9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When we compare the sampled values here we have sort of flipped our relationship.</a:t>
            </a:r>
            <a:endParaRPr/>
          </a:p>
          <a:p>
            <a:pPr marL="0" lvl="0" indent="0" algn="l" rtl="0">
              <a:spcBef>
                <a:spcPts val="0"/>
              </a:spcBef>
              <a:spcAft>
                <a:spcPts val="0"/>
              </a:spcAft>
              <a:buNone/>
            </a:pPr>
            <a:endParaRPr/>
          </a:p>
          <a:p>
            <a:pPr marL="0" lvl="0" indent="0" algn="l" rtl="0">
              <a:spcBef>
                <a:spcPts val="0"/>
              </a:spcBef>
              <a:spcAft>
                <a:spcPts val="0"/>
              </a:spcAft>
              <a:buNone/>
            </a:pPr>
            <a:r>
              <a:rPr lang="en-GB"/>
              <a:t>Yes at the higher grades there appears to be correlation, but in our sampling our student with the most sisters dropped from an A grade to a B, and our student with 2 sisters got an A.</a:t>
            </a:r>
            <a:endParaRPr/>
          </a:p>
          <a:p>
            <a:pPr marL="0" lvl="0" indent="0" algn="l" rtl="0">
              <a:spcBef>
                <a:spcPts val="0"/>
              </a:spcBef>
              <a:spcAft>
                <a:spcPts val="0"/>
              </a:spcAft>
              <a:buNone/>
            </a:pPr>
            <a:endParaRPr/>
          </a:p>
          <a:p>
            <a:pPr marL="0" lvl="0" indent="0" algn="l" rtl="0">
              <a:spcBef>
                <a:spcPts val="0"/>
              </a:spcBef>
              <a:spcAft>
                <a:spcPts val="0"/>
              </a:spcAft>
              <a:buNone/>
            </a:pPr>
            <a:r>
              <a:rPr lang="en-GB"/>
              <a:t>This raises the question, how much randomness is too much. In this case changing an entire grade can randomly flip our entire relationship, it’s too much.</a:t>
            </a:r>
            <a:endParaRPr/>
          </a:p>
          <a:p>
            <a:pPr marL="0" lvl="0" indent="0" algn="l" rtl="0">
              <a:spcBef>
                <a:spcPts val="0"/>
              </a:spcBef>
              <a:spcAft>
                <a:spcPts val="0"/>
              </a:spcAft>
              <a:buNone/>
            </a:pPr>
            <a:r>
              <a:rPr lang="en-GB"/>
              <a:t>Perhaps instead adjusting only the number of sisters is enough.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c94aa7d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c94aa7d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t>And now we are talking about Mimicking, we can for the first time grow our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Nothing says we can only sample the dataset as many times as we have rows</a:t>
            </a:r>
            <a:endParaRPr/>
          </a:p>
          <a:p>
            <a:pPr marL="0" lvl="0" indent="0" algn="l" rtl="0">
              <a:spcBef>
                <a:spcPts val="0"/>
              </a:spcBef>
              <a:spcAft>
                <a:spcPts val="0"/>
              </a:spcAft>
              <a:buNone/>
            </a:pPr>
            <a:endParaRPr/>
          </a:p>
          <a:p>
            <a:pPr marL="0" lvl="0" indent="0" algn="l" rtl="0">
              <a:spcBef>
                <a:spcPts val="0"/>
              </a:spcBef>
              <a:spcAft>
                <a:spcPts val="0"/>
              </a:spcAft>
              <a:buNone/>
            </a:pPr>
            <a:r>
              <a:rPr lang="en-GB"/>
              <a:t>Instead we can continue sampling, and get repeats, but through the addition of noise we get clusters of similar students. In a larger dataset this would be quite useful.</a:t>
            </a:r>
            <a:endParaRPr/>
          </a:p>
          <a:p>
            <a:pPr marL="0" lvl="0" indent="0" algn="l" rtl="0">
              <a:spcBef>
                <a:spcPts val="0"/>
              </a:spcBef>
              <a:spcAft>
                <a:spcPts val="0"/>
              </a:spcAft>
              <a:buNone/>
            </a:pPr>
            <a:endParaRPr/>
          </a:p>
          <a:p>
            <a:pPr marL="0" lvl="0" indent="0" algn="l" rtl="0">
              <a:spcBef>
                <a:spcPts val="0"/>
              </a:spcBef>
              <a:spcAft>
                <a:spcPts val="0"/>
              </a:spcAft>
              <a:buNone/>
            </a:pPr>
            <a:r>
              <a:rPr lang="en-GB"/>
              <a:t>We can also see that with the second time we sampled student 2, our randomness didn’t change their record at all, in a larger dataset this might be okay but it’s always case-by-case.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c94aa7d9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c94aa7d9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time I have oversampled the data, and only added some noise the the number of sisters themselves, not the grades.</a:t>
            </a:r>
            <a:endParaRPr/>
          </a:p>
          <a:p>
            <a:pPr marL="0" lvl="0" indent="0" algn="l" rtl="0">
              <a:spcBef>
                <a:spcPts val="0"/>
              </a:spcBef>
              <a:spcAft>
                <a:spcPts val="0"/>
              </a:spcAft>
              <a:buNone/>
            </a:pPr>
            <a:endParaRPr/>
          </a:p>
          <a:p>
            <a:pPr marL="0" lvl="0" indent="0" algn="l" rtl="0">
              <a:spcBef>
                <a:spcPts val="0"/>
              </a:spcBef>
              <a:spcAft>
                <a:spcPts val="0"/>
              </a:spcAft>
              <a:buNone/>
            </a:pPr>
            <a:r>
              <a:rPr lang="en-GB"/>
              <a:t>We can see here what is essentially clusters of random results around each data point we did have.</a:t>
            </a:r>
            <a:endParaRPr/>
          </a:p>
          <a:p>
            <a:pPr marL="0" lvl="0" indent="0" algn="l" rtl="0">
              <a:spcBef>
                <a:spcPts val="0"/>
              </a:spcBef>
              <a:spcAft>
                <a:spcPts val="0"/>
              </a:spcAft>
              <a:buNone/>
            </a:pPr>
            <a:endParaRPr/>
          </a:p>
          <a:p>
            <a:pPr marL="0" lvl="0" indent="0" algn="l" rtl="0">
              <a:spcBef>
                <a:spcPts val="0"/>
              </a:spcBef>
              <a:spcAft>
                <a:spcPts val="0"/>
              </a:spcAft>
              <a:buNone/>
            </a:pPr>
            <a:r>
              <a:rPr lang="en-GB"/>
              <a:t>Our relationship here looks somewhat clearer, but at the same time we have enhanced just how real this relationship is. Really I would suggest a much larger dataset before we apply something like this, the purpose isn’t to create data around our points, but to make use of that private data in a safer way.</a:t>
            </a:r>
            <a:endParaRPr/>
          </a:p>
          <a:p>
            <a:pPr marL="0" lvl="0" indent="0" algn="l" rtl="0">
              <a:spcBef>
                <a:spcPts val="0"/>
              </a:spcBef>
              <a:spcAft>
                <a:spcPts val="0"/>
              </a:spcAft>
              <a:buNone/>
            </a:pPr>
            <a:endParaRPr/>
          </a:p>
          <a:p>
            <a:pPr marL="0" lvl="0" indent="0" algn="l" rtl="0">
              <a:spcBef>
                <a:spcPts val="0"/>
              </a:spcBef>
              <a:spcAft>
                <a:spcPts val="0"/>
              </a:spcAft>
              <a:buNone/>
            </a:pPr>
            <a:r>
              <a:rPr lang="en-GB"/>
              <a:t>Simulation will instead solve both of these problems.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dc94aa7d9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dc94aa7d9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that has lead us on nicely to Simulation, finally we are talking about creation of new data rather than disclosure control and this is where we are really talking about Synthetic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Simulation can be defined as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Generating part, or all of the dataset that is similar in essential ways to the real data, but is different with regard to sensitive information.</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41d8d47f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d41d8d47f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I think here it’s important that we highlight how similar these sound.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GB" sz="1800"/>
              <a:t>The major difference here is that simulation is generating entirely new data, with an understanding of the essential properties of the original data</a:t>
            </a:r>
            <a:endParaRPr sz="1800"/>
          </a:p>
          <a:p>
            <a:pPr marL="0" lvl="0" indent="0" algn="l" rtl="0">
              <a:spcBef>
                <a:spcPts val="0"/>
              </a:spcBef>
              <a:spcAft>
                <a:spcPts val="0"/>
              </a:spcAft>
              <a:buNone/>
            </a:pPr>
            <a:r>
              <a:rPr lang="en-GB" sz="1800"/>
              <a:t>Mimicking on the other hand is pulling from the original data, and adding something for the sake of confidentiality.</a:t>
            </a:r>
            <a:endParaRPr sz="1800">
              <a:solidFill>
                <a:srgbClr val="595959"/>
              </a:solidFill>
            </a:endParaRPr>
          </a:p>
          <a:p>
            <a:pPr marL="0" lvl="0" indent="0" algn="l" rtl="0">
              <a:spcBef>
                <a:spcPts val="0"/>
              </a:spcBef>
              <a:spcAft>
                <a:spcPts val="0"/>
              </a:spcAft>
              <a:buNone/>
            </a:pPr>
            <a:endParaRPr sz="1800">
              <a:solidFill>
                <a:srgbClr val="595959"/>
              </a:solidFill>
            </a:endParaRPr>
          </a:p>
          <a:p>
            <a:pPr marL="0" lvl="0" indent="0" algn="l" rtl="0">
              <a:spcBef>
                <a:spcPts val="0"/>
              </a:spcBef>
              <a:spcAft>
                <a:spcPts val="0"/>
              </a:spcAft>
              <a:buNone/>
            </a:pPr>
            <a:r>
              <a:rPr lang="en-GB" sz="1800">
                <a:solidFill>
                  <a:srgbClr val="595959"/>
                </a:solidFill>
              </a:rPr>
              <a:t>In this image on screen, both techniques could generate the new dataset on the right, from the left. But only the simulation method would technically be synthetic data. Both retain the structure of the original data, but are not the same data.</a:t>
            </a:r>
            <a:endParaRPr sz="1800">
              <a:solidFill>
                <a:srgbClr val="595959"/>
              </a:solidFill>
            </a:endParaRPr>
          </a:p>
          <a:p>
            <a:pPr marL="0" lvl="0" indent="0" algn="l" rtl="0">
              <a:spcBef>
                <a:spcPts val="0"/>
              </a:spcBef>
              <a:spcAft>
                <a:spcPts val="0"/>
              </a:spcAft>
              <a:buNone/>
            </a:pPr>
            <a:endParaRPr/>
          </a:p>
          <a:p>
            <a:pPr marL="0" lvl="0" indent="0" algn="l" rtl="0">
              <a:spcBef>
                <a:spcPts val="0"/>
              </a:spcBef>
              <a:spcAft>
                <a:spcPts val="0"/>
              </a:spcAft>
              <a:buNone/>
            </a:pPr>
            <a:r>
              <a:rPr lang="en-GB"/>
              <a:t>https://dataingovernment.blog.gov.uk/2020/08/20/synthetic-data-unlocking-the-power-of-data-and-skills-for-machine-learning/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4501f32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4501f32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have any questions during or after this webinar, please click the Q&amp;A tab along the bottom menu of Zoom.</a:t>
            </a:r>
          </a:p>
          <a:p>
            <a:pPr marL="0" lvl="0" indent="0" algn="l" rtl="0">
              <a:spcBef>
                <a:spcPts val="0"/>
              </a:spcBef>
              <a:spcAft>
                <a:spcPts val="0"/>
              </a:spcAft>
              <a:buNone/>
            </a:pPr>
            <a:r>
              <a:rPr lang="en-GB"/>
              <a:t>Feel free to ask questions during the talk and a facilitator will try to answer swiftly.</a:t>
            </a:r>
          </a:p>
          <a:p>
            <a:pPr marL="0" lvl="0" indent="0" algn="l" rtl="0">
              <a:spcBef>
                <a:spcPts val="0"/>
              </a:spcBef>
              <a:spcAft>
                <a:spcPts val="0"/>
              </a:spcAft>
              <a:buNone/>
            </a:pPr>
            <a:r>
              <a:rPr lang="en-GB"/>
              <a:t>Otherwise there will be time for questions at the end, so feel free to ask early and often.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41d8d47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41d8d47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to quickly summarise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Simulation can make use of basic random number generation, simple heuristics, machine learning algorithms, data generation libraries and similar. Mimicking on the other hand is essentially sampling, perhaps with some disclosure control methods added. The outcome of these may be indistinguishable without some high-level analysis.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simulation we can add in logic, or not process explicitly personal data. Mimicking will simply sample these rows and may add noise.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Simulation is much more technical, and requires us to really understand our problem to simulate realistic data. Mimicking will sample that data, it’s bias and make a lot of assumptions for us.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Simulation can happen at a huge scale, and we can even intentionally overrepresent our outliers through methods such as oversampling. In mimicking we could, statistically, miss our outliers entirely.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Finally, a simulation can exist on it’s own. A simulation doesn’t need the original million row database, to create a new one. Mimicking does, mimicking is coupled with the dataset itself.</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ab59569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ab59569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now we’ve covered simulation and mimicking, lets simulate some rolling dices, and see how this is different to mimicking a simulated dice.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sz="1200">
                <a:solidFill>
                  <a:srgbClr val="1A1A1A"/>
                </a:solidFill>
                <a:highlight>
                  <a:srgbClr val="E8E8E8"/>
                </a:highlight>
                <a:latin typeface="Roboto"/>
                <a:ea typeface="Roboto"/>
                <a:cs typeface="Roboto"/>
                <a:sym typeface="Roboto"/>
              </a:rPr>
              <a:t>Photo by </a:t>
            </a:r>
            <a:r>
              <a:rPr lang="en-GB" sz="1200">
                <a:solidFill>
                  <a:srgbClr val="0097A7"/>
                </a:solidFill>
                <a:highlight>
                  <a:srgbClr val="E8E8E8"/>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Jonathan Petersson</a:t>
            </a:r>
            <a:r>
              <a:rPr lang="en-GB" sz="1200">
                <a:solidFill>
                  <a:srgbClr val="1A1A1A"/>
                </a:solidFill>
                <a:highlight>
                  <a:srgbClr val="E8E8E8"/>
                </a:highlight>
                <a:latin typeface="Roboto"/>
                <a:ea typeface="Roboto"/>
                <a:cs typeface="Roboto"/>
                <a:sym typeface="Roboto"/>
              </a:rPr>
              <a:t> from </a:t>
            </a:r>
            <a:r>
              <a:rPr lang="en-GB" sz="1200">
                <a:solidFill>
                  <a:srgbClr val="0097A7"/>
                </a:solidFill>
                <a:highlight>
                  <a:srgbClr val="E8E8E8"/>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Pexels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41d8d47f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41d8d47f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have collected a dataset of 100 dice rolls.</a:t>
            </a:r>
            <a:endParaRPr/>
          </a:p>
          <a:p>
            <a:pPr marL="0" lvl="0" indent="0" algn="l" rtl="0">
              <a:spcBef>
                <a:spcPts val="0"/>
              </a:spcBef>
              <a:spcAft>
                <a:spcPts val="0"/>
              </a:spcAft>
              <a:buNone/>
            </a:pPr>
            <a:r>
              <a:rPr lang="en-GB"/>
              <a:t>We would expect about 17 instances of each result from 1 up to 6 in 100 rolls, but real life has some slight randomness here.</a:t>
            </a:r>
            <a:endParaRPr/>
          </a:p>
          <a:p>
            <a:pPr marL="0" lvl="0" indent="0" algn="l" rtl="0">
              <a:spcBef>
                <a:spcPts val="0"/>
              </a:spcBef>
              <a:spcAft>
                <a:spcPts val="0"/>
              </a:spcAft>
              <a:buNone/>
            </a:pPr>
            <a:endParaRPr/>
          </a:p>
          <a:p>
            <a:pPr marL="0" lvl="0" indent="0" algn="l" rtl="0">
              <a:spcBef>
                <a:spcPts val="0"/>
              </a:spcBef>
              <a:spcAft>
                <a:spcPts val="0"/>
              </a:spcAft>
              <a:buNone/>
            </a:pPr>
            <a:r>
              <a:rPr lang="en-GB"/>
              <a:t>We can see 5 is underrepresented with only 13 rolls.</a:t>
            </a:r>
            <a:endParaRPr/>
          </a:p>
          <a:p>
            <a:pPr marL="0" lvl="0" indent="0" algn="l" rtl="0">
              <a:spcBef>
                <a:spcPts val="0"/>
              </a:spcBef>
              <a:spcAft>
                <a:spcPts val="0"/>
              </a:spcAft>
              <a:buNone/>
            </a:pPr>
            <a:r>
              <a:rPr lang="en-GB"/>
              <a:t>4 is overrepresented with 20 rolls.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ab595691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ab595691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Mathematically speaking in 100 rolls, we expect 16.7 instances of each outcome on a six sided dice. This uniform distribution looks nice, and closely represents how a dice should behave.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It might not behave this way depending on our sample size, it might also be that a real dice is not uniform due to weight distributions on the dice itself.</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expect, and simulate this uniform distribution, because we think that we know better than what the dice is telling us.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uniform distribution is effectively our machine learning model we will be using to make predictions, only there is no machine learning involved in this simple case.</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ae631ed5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dae631ed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 model is a system which takes an input, and predicts an output.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uniform distribution is effectively our machine learning model, only there is no machine learning involved in this simple case. We will randomly sample this uniform distribution to make “predictions” about a dice roll.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the same regard if we were trying to predict the outcome of coin tosses, tossing a physical coin could be an effective model for any other fair tossed coin.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can choose all sorts of different mathematical relationships to be the foundations of these models, and this is where machine learning algorithms can help us.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When we build a model we abstract a real-world situation, into something a computer can represent and recognize patterns from experiences.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Image </a:t>
            </a:r>
            <a:r>
              <a:rPr lang="en-GB" sz="1200" dirty="0">
                <a:solidFill>
                  <a:srgbClr val="1A1A1A"/>
                </a:solidFill>
                <a:highlight>
                  <a:srgbClr val="E8E8E8"/>
                </a:highlight>
                <a:latin typeface="Roboto"/>
                <a:ea typeface="Roboto"/>
                <a:cs typeface="Roboto"/>
                <a:sym typeface="Roboto"/>
              </a:rPr>
              <a:t>Photo by </a:t>
            </a:r>
            <a:r>
              <a:rPr lang="en-GB" sz="1200" dirty="0" err="1">
                <a:solidFill>
                  <a:schemeClr val="hlink"/>
                </a:solidFill>
                <a:highlight>
                  <a:srgbClr val="E8E8E8"/>
                </a:highlight>
                <a:uFill>
                  <a:noFill/>
                </a:uFill>
                <a:latin typeface="Roboto"/>
                <a:ea typeface="Roboto"/>
                <a:cs typeface="Roboto"/>
                <a:sym typeface="Roboto"/>
                <a:hlinkClick r:id="rId3"/>
              </a:rPr>
              <a:t>Skitterphoto</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ab595691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dab595691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If we simulate those 100 dice rolls 6 times we can see that general shape of the uniform distribution is still there, but there are simulations where we deviate from this with differing amounts.</a:t>
            </a:r>
            <a:endParaRPr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ab595691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ab595691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Simulating the real data on the left , will perpetuate whatever bias that dataset has. So would mimicking.</a:t>
            </a:r>
            <a:endParaRPr/>
          </a:p>
          <a:p>
            <a:pPr marL="0" lvl="0" indent="0" algn="l" rtl="0">
              <a:spcBef>
                <a:spcPts val="0"/>
              </a:spcBef>
              <a:spcAft>
                <a:spcPts val="0"/>
              </a:spcAft>
              <a:buNone/>
            </a:pPr>
            <a:endParaRPr/>
          </a:p>
          <a:p>
            <a:pPr marL="0" lvl="0" indent="0" algn="l" rtl="0">
              <a:spcBef>
                <a:spcPts val="0"/>
              </a:spcBef>
              <a:spcAft>
                <a:spcPts val="0"/>
              </a:spcAft>
              <a:buNone/>
            </a:pPr>
            <a:r>
              <a:rPr lang="en-GB"/>
              <a:t>Simulating the uniform distribution on the right will perpetuate the bias of our understanding, and again so would mimicking.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dab595691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dab595691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also find that the more values we synthesize or sample the close we get to the underlying relationship.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Here we have 20 rolls on the left, 100 rolls in the middle and 1000 on the right.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ab595691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dab595691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we rolled a 6 sided dice, and it somehow came up with a 0 or a 7 we would be understandably very confused!</a:t>
            </a:r>
            <a:endParaRPr/>
          </a:p>
          <a:p>
            <a:pPr marL="0" lvl="0" indent="0" algn="l" rtl="0">
              <a:spcBef>
                <a:spcPts val="0"/>
              </a:spcBef>
              <a:spcAft>
                <a:spcPts val="0"/>
              </a:spcAft>
              <a:buNone/>
            </a:pPr>
            <a:endParaRPr/>
          </a:p>
          <a:p>
            <a:pPr marL="0" lvl="0" indent="0" algn="l" rtl="0">
              <a:spcBef>
                <a:spcPts val="0"/>
              </a:spcBef>
              <a:spcAft>
                <a:spcPts val="0"/>
              </a:spcAft>
              <a:buNone/>
            </a:pPr>
            <a:r>
              <a:rPr lang="en-GB"/>
              <a:t>In the world of simulation these edge cases can be possible with some bad maths, and would immediately reveal our simulation is not real data, so we have to carefully check these outputs still appear realistic.</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ab595691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ab595691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simulated dice is also much more adaptable, if we realise we made a mistake and actually need to simulate a 7-sided dice over a 6-sided dice. This is a one-line code change.</a:t>
            </a:r>
            <a:endParaRPr/>
          </a:p>
          <a:p>
            <a:pPr marL="0" lvl="0" indent="0" algn="l" rtl="0">
              <a:spcBef>
                <a:spcPts val="0"/>
              </a:spcBef>
              <a:spcAft>
                <a:spcPts val="0"/>
              </a:spcAft>
              <a:buNone/>
            </a:pPr>
            <a:endParaRPr/>
          </a:p>
          <a:p>
            <a:pPr marL="0" lvl="0" indent="0" algn="l" rtl="0">
              <a:spcBef>
                <a:spcPts val="0"/>
              </a:spcBef>
              <a:spcAft>
                <a:spcPts val="0"/>
              </a:spcAft>
              <a:buNone/>
            </a:pPr>
            <a:r>
              <a:rPr lang="en-GB"/>
              <a:t>In comparison, without our simulation the process of collecting this data involves:</a:t>
            </a:r>
            <a:br>
              <a:rPr lang="en-GB"/>
            </a:br>
            <a:r>
              <a:rPr lang="en-GB"/>
              <a:t> Finding an online retailer to source our dice from, much harder if it’s not a standard dice shape.</a:t>
            </a:r>
            <a:endParaRPr/>
          </a:p>
          <a:p>
            <a:pPr marL="0" lvl="0" indent="0" algn="l" rtl="0">
              <a:spcBef>
                <a:spcPts val="0"/>
              </a:spcBef>
              <a:spcAft>
                <a:spcPts val="0"/>
              </a:spcAft>
              <a:buNone/>
            </a:pPr>
            <a:r>
              <a:rPr lang="en-GB"/>
              <a:t>We need budget to purchase the dice</a:t>
            </a:r>
            <a:endParaRPr/>
          </a:p>
          <a:p>
            <a:pPr marL="0" lvl="0" indent="0" algn="l" rtl="0">
              <a:spcBef>
                <a:spcPts val="0"/>
              </a:spcBef>
              <a:spcAft>
                <a:spcPts val="0"/>
              </a:spcAft>
              <a:buNone/>
            </a:pPr>
            <a:r>
              <a:rPr lang="en-GB"/>
              <a:t>We need to wait for delivery from an online retailer</a:t>
            </a:r>
            <a:endParaRPr/>
          </a:p>
          <a:p>
            <a:pPr marL="0" lvl="0" indent="0" algn="l" rtl="0">
              <a:spcBef>
                <a:spcPts val="0"/>
              </a:spcBef>
              <a:spcAft>
                <a:spcPts val="0"/>
              </a:spcAft>
              <a:buNone/>
            </a:pPr>
            <a:r>
              <a:rPr lang="en-GB"/>
              <a:t>We need to dedicate time to the rolling and recording of said dice.</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arguably days of passive and active work, in comparison to that one line code change we can generate data, and immediately dedicate that effort to analysing the data instead.</a:t>
            </a:r>
            <a:endParaRPr/>
          </a:p>
          <a:p>
            <a:pPr marL="0" lvl="0" indent="0" algn="l" rtl="0">
              <a:spcBef>
                <a:spcPts val="0"/>
              </a:spcBef>
              <a:spcAft>
                <a:spcPts val="0"/>
              </a:spcAft>
              <a:buNone/>
            </a:pPr>
            <a:endParaRPr/>
          </a:p>
          <a:p>
            <a:pPr marL="0" lvl="0" indent="0" algn="l" rtl="0">
              <a:spcBef>
                <a:spcPts val="0"/>
              </a:spcBef>
              <a:spcAft>
                <a:spcPts val="0"/>
              </a:spcAft>
              <a:buNone/>
            </a:pPr>
            <a:r>
              <a:rPr lang="en-GB"/>
              <a:t>Also it’s possible that we can simulate dices that simply don’t exist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f134bf3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f134bf3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595959"/>
                </a:solidFill>
              </a:rPr>
              <a:t>In our last webinar we covered</a:t>
            </a:r>
          </a:p>
          <a:p>
            <a:pPr marL="457200" lvl="0" indent="-330200" algn="l" rtl="0">
              <a:spcBef>
                <a:spcPts val="0"/>
              </a:spcBef>
              <a:spcAft>
                <a:spcPts val="0"/>
              </a:spcAft>
              <a:buClr>
                <a:srgbClr val="595959"/>
              </a:buClr>
              <a:buSzPts val="1600"/>
              <a:buChar char="-"/>
            </a:pPr>
            <a:r>
              <a:rPr lang="en-GB" sz="1600" dirty="0">
                <a:solidFill>
                  <a:srgbClr val="595959"/>
                </a:solidFill>
              </a:rPr>
              <a:t>Redaction - A disclosure control methods of removing entire rows, columns or parts of data and why this is appropriate.</a:t>
            </a:r>
          </a:p>
          <a:p>
            <a:pPr marL="457200" lvl="0" indent="-330200" algn="l" rtl="0">
              <a:spcBef>
                <a:spcPts val="0"/>
              </a:spcBef>
              <a:spcAft>
                <a:spcPts val="0"/>
              </a:spcAft>
              <a:buClr>
                <a:srgbClr val="595959"/>
              </a:buClr>
              <a:buSzPts val="1600"/>
              <a:buChar char="-"/>
            </a:pPr>
            <a:r>
              <a:rPr lang="en-GB" sz="1600" dirty="0">
                <a:solidFill>
                  <a:srgbClr val="595959"/>
                </a:solidFill>
              </a:rPr>
              <a:t>Masking -  A disclosure control method of replacing data with new, and fake data.</a:t>
            </a:r>
          </a:p>
          <a:p>
            <a:pPr marL="0" lvl="0" indent="0" algn="l" rtl="0">
              <a:spcBef>
                <a:spcPts val="0"/>
              </a:spcBef>
              <a:spcAft>
                <a:spcPts val="0"/>
              </a:spcAft>
              <a:buNone/>
            </a:pPr>
            <a:endParaRPr lang="en-GB" sz="1600" dirty="0">
              <a:solidFill>
                <a:schemeClr val="dk1"/>
              </a:solidFill>
            </a:endParaRPr>
          </a:p>
          <a:p>
            <a:pPr marL="0" lvl="0" indent="0" algn="l" rtl="0">
              <a:spcBef>
                <a:spcPts val="0"/>
              </a:spcBef>
              <a:spcAft>
                <a:spcPts val="0"/>
              </a:spcAft>
              <a:buClr>
                <a:schemeClr val="dk1"/>
              </a:buClr>
              <a:buSzPts val="1100"/>
              <a:buFont typeface="Arial"/>
              <a:buNone/>
            </a:pP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Stas Knop</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lang="en-GB" sz="1600" dirty="0">
              <a:solidFill>
                <a:schemeClr val="dk1"/>
              </a:solidFill>
            </a:endParaRPr>
          </a:p>
          <a:p>
            <a:pPr marL="0" lvl="0" indent="0" algn="l" rtl="0">
              <a:spcBef>
                <a:spcPts val="0"/>
              </a:spcBef>
              <a:spcAft>
                <a:spcPts val="0"/>
              </a:spcAft>
              <a:buNone/>
            </a:pPr>
            <a:endParaRPr lang="en-GB" sz="1600" dirty="0">
              <a:solidFill>
                <a:srgbClr val="595959"/>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ab595691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ab595691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about huge dice, 1000 or 1 million sided dice. These may exist through combinations of other dices, but for our simulation this is just as complicated as upgrading from a 6-sided to 7-sided dice. Again one line of code changes.</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where the data collection of the real-world situation in infeasible, and simple enough to abstract with our uniform distribution model.</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https://commons.wikimedia.org/wiki/File:W%C3%BCrfel,_Ikosaeder_(W20)_--_2021_--_5591.jpg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ae631ed5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ae631ed5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Another form of simulation is agent-based modelling.</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 agent-based modelling we simulate individual agents, and restrict the things they can do within an environment. As always, it’s best to create some sort of abstraction of these individuals.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One such example of this is famously known as the prisoner's dilemma, where two prisoners are given the option to shorten their sentences in exchange for betraying their partner in crime.</a:t>
            </a:r>
            <a:endParaRPr dirty="0"/>
          </a:p>
          <a:p>
            <a:pPr marL="0" lvl="0" indent="0" algn="l" rtl="0">
              <a:spcBef>
                <a:spcPts val="0"/>
              </a:spcBef>
              <a:spcAft>
                <a:spcPts val="0"/>
              </a:spcAft>
              <a:buNone/>
            </a:pPr>
            <a:r>
              <a:rPr lang="en-GB" dirty="0"/>
              <a:t>If both prisoners talk, both get longer sentences</a:t>
            </a:r>
            <a:endParaRPr dirty="0"/>
          </a:p>
          <a:p>
            <a:pPr marL="0" lvl="0" indent="0" algn="l" rtl="0">
              <a:spcBef>
                <a:spcPts val="0"/>
              </a:spcBef>
              <a:spcAft>
                <a:spcPts val="0"/>
              </a:spcAft>
              <a:buNone/>
            </a:pPr>
            <a:r>
              <a:rPr lang="en-GB" dirty="0"/>
              <a:t>If one talks and not the other the one who talked gets a shorter sentence, condemning their partner</a:t>
            </a:r>
            <a:endParaRPr dirty="0"/>
          </a:p>
          <a:p>
            <a:pPr marL="0" lvl="0" indent="0" algn="l" rtl="0">
              <a:spcBef>
                <a:spcPts val="0"/>
              </a:spcBef>
              <a:spcAft>
                <a:spcPts val="0"/>
              </a:spcAft>
              <a:buNone/>
            </a:pPr>
            <a:r>
              <a:rPr lang="en-GB" dirty="0"/>
              <a:t>If neither talk both prisoners benefit.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There is a fantastic website that visualizes this better than me, and talks about the strategies different agents might adopt depending on the rules of the game called the evolution of trust. This and details on all the following simulations are in the resources slide appending this webinar.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Image source https://commons.wikimedia.org/wiki/File:Prisoner%27s_Dilemma_inter-country_military.svg</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ae631ed5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ae631ed5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company called AI Reverie was looking for a way to classify airplanes from image data, in particular they were curious if there was a way to get more confidence classifying rare aircraft, that didn’t show up in training data.</a:t>
            </a:r>
            <a:endParaRPr/>
          </a:p>
          <a:p>
            <a:pPr marL="0" lvl="0" indent="0" algn="l" rtl="0">
              <a:spcBef>
                <a:spcPts val="0"/>
              </a:spcBef>
              <a:spcAft>
                <a:spcPts val="0"/>
              </a:spcAft>
              <a:buNone/>
            </a:pPr>
            <a:endParaRPr/>
          </a:p>
          <a:p>
            <a:pPr marL="0" lvl="0" indent="0" algn="l" rtl="0">
              <a:spcBef>
                <a:spcPts val="0"/>
              </a:spcBef>
              <a:spcAft>
                <a:spcPts val="0"/>
              </a:spcAft>
              <a:buNone/>
            </a:pPr>
            <a:r>
              <a:rPr lang="en-GB"/>
              <a:t>One simple method of mimicking this data would be cutting and pasting existing planes in new locations. On the right here I have copied the large blue plane from the left hand image, and it is highlighted green on the right, and it’s copies are highlighted red. As we are the ones pasting these new planes in we could automatically tag these as more reliable data in our training set.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There are more complicated problems, which can’t be solved with this simple method for example</a:t>
            </a:r>
            <a:endParaRPr/>
          </a:p>
          <a:p>
            <a:pPr marL="0" lvl="0" indent="0" algn="l" rtl="0">
              <a:spcBef>
                <a:spcPts val="0"/>
              </a:spcBef>
              <a:spcAft>
                <a:spcPts val="0"/>
              </a:spcAft>
              <a:buNone/>
            </a:pPr>
            <a:r>
              <a:rPr lang="en-GB"/>
              <a:t>Dealing with shadows, </a:t>
            </a:r>
            <a:endParaRPr/>
          </a:p>
          <a:p>
            <a:pPr marL="0" lvl="0" indent="0" algn="l" rtl="0">
              <a:spcBef>
                <a:spcPts val="0"/>
              </a:spcBef>
              <a:spcAft>
                <a:spcPts val="0"/>
              </a:spcAft>
              <a:buNone/>
            </a:pPr>
            <a:r>
              <a:rPr lang="en-GB"/>
              <a:t>changing directions of planes, </a:t>
            </a:r>
            <a:endParaRPr/>
          </a:p>
          <a:p>
            <a:pPr marL="0" lvl="0" indent="0" algn="l" rtl="0">
              <a:spcBef>
                <a:spcPts val="0"/>
              </a:spcBef>
              <a:spcAft>
                <a:spcPts val="0"/>
              </a:spcAft>
              <a:buNone/>
            </a:pPr>
            <a:r>
              <a:rPr lang="en-GB"/>
              <a:t>And positioning planes only in locations where planes are allowed, for example there should be no planes on top of other planes.</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where simulation can come in handy.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Google Earth</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dae631ed5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dae631ed5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Another example is the cityscapes dataset, this is a large dataset of image data around Germany with tagged pixels relating to people, bikes, poles, trees and more.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 lot of manual effort has gone in to collecting these 25,000 well segmented images across </a:t>
            </a:r>
            <a:r>
              <a:rPr lang="en-GB" dirty="0" err="1"/>
              <a:t>germany</a:t>
            </a:r>
            <a:r>
              <a:rPr lang="en-GB" dirty="0"/>
              <a:t>. To enhance this dataset we need a system where we can automatically not only create new scenes, but reliably tag these scenes.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https://www.cityscapes-dataset.com/examples/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ae631ed5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ae631ed5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tagging is already solved in video games with very impressive graphic systems. When video games render scenes they already have materials and entities labeled as cars, people, trees matching this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Grand Theft Auto 5 is frequently being used in research, in particular Intel released a study where they used training data from this game to improve their model as it was easier than manually collecting and tagging images.</a:t>
            </a:r>
            <a:endParaRPr/>
          </a:p>
          <a:p>
            <a:pPr marL="0" lvl="0" indent="0" algn="l" rtl="0">
              <a:spcBef>
                <a:spcPts val="0"/>
              </a:spcBef>
              <a:spcAft>
                <a:spcPts val="0"/>
              </a:spcAft>
              <a:buNone/>
            </a:pPr>
            <a:endParaRPr/>
          </a:p>
          <a:p>
            <a:pPr marL="0" lvl="0" indent="0" algn="l" rtl="0">
              <a:spcBef>
                <a:spcPts val="0"/>
              </a:spcBef>
              <a:spcAft>
                <a:spcPts val="0"/>
              </a:spcAft>
              <a:buNone/>
            </a:pPr>
            <a:r>
              <a:rPr lang="en-GB"/>
              <a:t>Yes, these graphics aren’t photorealistic, but in almost all computational models in some regard our data isn’t perfect.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https://www.cityscapes-dataset.com/examples/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d1339688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d1339688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this technology becomes more common it is becoming essential in use in the development of councils, cities and countries worldwide.</a:t>
            </a:r>
            <a:endParaRPr/>
          </a:p>
          <a:p>
            <a:pPr marL="0" lvl="0" indent="0" algn="l" rtl="0">
              <a:spcBef>
                <a:spcPts val="0"/>
              </a:spcBef>
              <a:spcAft>
                <a:spcPts val="0"/>
              </a:spcAft>
              <a:buNone/>
            </a:pPr>
            <a:endParaRPr/>
          </a:p>
          <a:p>
            <a:pPr marL="0" lvl="0" indent="0" algn="l" rtl="0">
              <a:spcBef>
                <a:spcPts val="0"/>
              </a:spcBef>
              <a:spcAft>
                <a:spcPts val="0"/>
              </a:spcAft>
              <a:buNone/>
            </a:pPr>
            <a:r>
              <a:rPr lang="en-GB"/>
              <a:t>New buildings can be added to a city, with their impact on daylight, pedestrian foot traffic, street traffic and more.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f134bf3e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f134bf3e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If we create the record 1001 Pawing avenue from 66 Pawing avenue is that </a:t>
            </a:r>
          </a:p>
          <a:p>
            <a:pPr marL="0" lvl="0" indent="0" algn="l" rtl="0">
              <a:spcBef>
                <a:spcPts val="0"/>
              </a:spcBef>
              <a:spcAft>
                <a:spcPts val="0"/>
              </a:spcAft>
              <a:buNone/>
            </a:pPr>
            <a:r>
              <a:rPr lang="en-GB" dirty="0"/>
              <a:t>Coarsening</a:t>
            </a:r>
          </a:p>
          <a:p>
            <a:pPr marL="0" lvl="0" indent="0" algn="l" rtl="0">
              <a:spcBef>
                <a:spcPts val="0"/>
              </a:spcBef>
              <a:spcAft>
                <a:spcPts val="0"/>
              </a:spcAft>
              <a:buNone/>
            </a:pPr>
            <a:r>
              <a:rPr lang="en-GB" dirty="0"/>
              <a:t>Simulation</a:t>
            </a:r>
          </a:p>
          <a:p>
            <a:pPr marL="0" lvl="0" indent="0" algn="l" rtl="0">
              <a:spcBef>
                <a:spcPts val="0"/>
              </a:spcBef>
              <a:spcAft>
                <a:spcPts val="0"/>
              </a:spcAft>
              <a:buNone/>
            </a:pPr>
            <a:r>
              <a:rPr lang="en-GB" dirty="0"/>
              <a:t>Mimicking</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WAIT FOR POLL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Speculate on results,</a:t>
            </a:r>
          </a:p>
          <a:p>
            <a:pPr marL="0" lvl="0" indent="0" algn="l" rtl="0">
              <a:spcBef>
                <a:spcPts val="0"/>
              </a:spcBef>
              <a:spcAft>
                <a:spcPts val="0"/>
              </a:spcAft>
              <a:buNone/>
            </a:pPr>
            <a:r>
              <a:rPr lang="en-GB" dirty="0"/>
              <a:t>It’s not really coarsening because we aren’t directly reducing the precision of anything, perhaps we could argue that by using a nonsensically large 1001 we are flagging this as not real, but the street name is the same. I think this is a stretch.</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Simulation makes sense to me, a model could realistically generate a combination of random numbers and street name pairs, though these simulations may learn to use street numbers that statistically don’t show up. How many streets do you know that go up to 1000 for example.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It could also be mimicking, we don’t really know. If this record sampled our data and added some noise to the number this could be true too. I would argue it’s a large amount of noise to add though. In reality this could be considered a combination of sampled street addresses with simulation randomly generating numbers.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Again this is all purely a matter of semantics, these disclosure control methods don’t really call for a classification in common use.</a:t>
            </a:r>
          </a:p>
        </p:txBody>
      </p:sp>
    </p:spTree>
    <p:extLst>
      <p:ext uri="{BB962C8B-B14F-4D97-AF65-F5344CB8AC3E}">
        <p14:creationId xmlns:p14="http://schemas.microsoft.com/office/powerpoint/2010/main" val="2909554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ab595691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ab595691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finally, it’s time to put the pieces together.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Next we walk through the Office of National Statistics Synthetic data report.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Here we can summarize how we determine what tools and types of synthetic data that are appropriate.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ab595691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ab595691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looked at this diagram before, but there are explicit definitions of what these different types of synthetic data are, and depending on which one we need affects our next steps.</a:t>
            </a:r>
            <a:endParaRPr/>
          </a:p>
          <a:p>
            <a:pPr marL="0" lvl="0" indent="0" algn="l" rtl="0">
              <a:spcBef>
                <a:spcPts val="0"/>
              </a:spcBef>
              <a:spcAft>
                <a:spcPts val="0"/>
              </a:spcAft>
              <a:buNone/>
            </a:pPr>
            <a:endParaRPr/>
          </a:p>
          <a:p>
            <a:pPr marL="0" lvl="0" indent="0" algn="l" rtl="0">
              <a:spcBef>
                <a:spcPts val="0"/>
              </a:spcBef>
              <a:spcAft>
                <a:spcPts val="0"/>
              </a:spcAft>
              <a:buNone/>
            </a:pPr>
            <a:r>
              <a:rPr lang="en-GB"/>
              <a:t>In this ONS definition, synthetic datasets are only suitable for code testing, with no desire to preserve underlying relationships. The more we try to preserve the underlying distributions the higher the disclosure risk of this data becomes.</a:t>
            </a:r>
            <a:endParaRPr/>
          </a:p>
          <a:p>
            <a:pPr marL="0" lvl="0" indent="0" algn="l" rtl="0">
              <a:spcBef>
                <a:spcPts val="0"/>
              </a:spcBef>
              <a:spcAft>
                <a:spcPts val="0"/>
              </a:spcAft>
              <a:buNone/>
            </a:pPr>
            <a:endParaRPr/>
          </a:p>
          <a:p>
            <a:pPr marL="0" lvl="0" indent="0" algn="l" rtl="0">
              <a:spcBef>
                <a:spcPts val="0"/>
              </a:spcBef>
              <a:spcAft>
                <a:spcPts val="0"/>
              </a:spcAft>
              <a:buNone/>
            </a:pPr>
            <a:r>
              <a:rPr lang="en-GB"/>
              <a:t>It is expected that synthetic data does not have any disclosure risk, which is why this ONS paper deviates from the term synthetic data. Synthesis on it’s own has no guarantee for confidentiality. This is why the later part of this spectrum is referred to as a synthetically-augmented dataset.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ab595691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ab595691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Structural synthetic data is data identical only in structure to the real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It preserves only the format and data types. Variable names should be identical.</a:t>
            </a:r>
            <a:endParaRPr/>
          </a:p>
          <a:p>
            <a:pPr marL="0" lvl="0" indent="0" algn="l" rtl="0">
              <a:spcBef>
                <a:spcPts val="0"/>
              </a:spcBef>
              <a:spcAft>
                <a:spcPts val="0"/>
              </a:spcAft>
              <a:buNone/>
            </a:pPr>
            <a:endParaRPr/>
          </a:p>
          <a:p>
            <a:pPr marL="0" lvl="0" indent="0" algn="l" rtl="0">
              <a:spcBef>
                <a:spcPts val="0"/>
              </a:spcBef>
              <a:spcAft>
                <a:spcPts val="0"/>
              </a:spcAft>
              <a:buNone/>
            </a:pPr>
            <a:r>
              <a:rPr lang="en-GB"/>
              <a:t>There is no noise added or magic here, so if we had personal data here it would still be exposed.</a:t>
            </a:r>
            <a:endParaRPr/>
          </a:p>
          <a:p>
            <a:pPr marL="0" lvl="0" indent="0" algn="l" rtl="0">
              <a:spcBef>
                <a:spcPts val="0"/>
              </a:spcBef>
              <a:spcAft>
                <a:spcPts val="0"/>
              </a:spcAft>
              <a:buNone/>
            </a:pPr>
            <a:endParaRPr/>
          </a:p>
          <a:p>
            <a:pPr marL="0" lvl="0" indent="0" algn="l" rtl="0">
              <a:spcBef>
                <a:spcPts val="0"/>
              </a:spcBef>
              <a:spcAft>
                <a:spcPts val="0"/>
              </a:spcAft>
              <a:buNone/>
            </a:pPr>
            <a:r>
              <a:rPr lang="en-GB"/>
              <a:t>Constructed based only on available meta-data such the mean age, knowing that a first name column exists, because of this there should be no disclosure risk as there shouldn’t be any private data in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5c7c32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95c7c32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this webinar we finally get to touch on the cool parts of this topic!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start by finishing off Disclosure control, covering Coarsening and Mimicking.</a:t>
            </a:r>
            <a:endParaRPr dirty="0"/>
          </a:p>
          <a:p>
            <a:pPr marL="0" lvl="0" indent="0" algn="l" rtl="0">
              <a:spcBef>
                <a:spcPts val="0"/>
              </a:spcBef>
              <a:spcAft>
                <a:spcPts val="0"/>
              </a:spcAft>
              <a:buNone/>
            </a:pPr>
            <a:r>
              <a:rPr lang="en-GB" dirty="0"/>
              <a:t>Then we will dive into some case studies on simulation.</a:t>
            </a:r>
            <a:endParaRPr dirty="0"/>
          </a:p>
          <a:p>
            <a:pPr marL="0" lvl="0" indent="0" algn="l" rtl="0">
              <a:spcBef>
                <a:spcPts val="0"/>
              </a:spcBef>
              <a:spcAft>
                <a:spcPts val="0"/>
              </a:spcAft>
              <a:buNone/>
            </a:pPr>
            <a:r>
              <a:rPr lang="en-GB" dirty="0"/>
              <a:t>We will whizz through a spectrum of classifications for synthetic data</a:t>
            </a:r>
            <a:endParaRPr dirty="0"/>
          </a:p>
          <a:p>
            <a:pPr marL="0" lvl="0" indent="0" algn="l" rtl="0">
              <a:spcBef>
                <a:spcPts val="0"/>
              </a:spcBef>
              <a:spcAft>
                <a:spcPts val="0"/>
              </a:spcAft>
              <a:buNone/>
            </a:pPr>
            <a:r>
              <a:rPr lang="en-GB" dirty="0"/>
              <a:t>And finally, we will cover how to synthesize a dataset!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ab595691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ab595691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Valid synthetic data Preserves the format and data types same as structural data did. The addition here is that all rows should make sense.</a:t>
            </a:r>
            <a:endParaRPr/>
          </a:p>
          <a:p>
            <a:pPr marL="0" lvl="0" indent="0" algn="l" rtl="0">
              <a:spcBef>
                <a:spcPts val="0"/>
              </a:spcBef>
              <a:spcAft>
                <a:spcPts val="0"/>
              </a:spcAft>
              <a:buNone/>
            </a:pPr>
            <a:endParaRPr/>
          </a:p>
          <a:p>
            <a:pPr marL="0" lvl="0" indent="0" algn="l" rtl="0">
              <a:spcBef>
                <a:spcPts val="0"/>
              </a:spcBef>
              <a:spcAft>
                <a:spcPts val="0"/>
              </a:spcAft>
              <a:buNone/>
            </a:pPr>
            <a:r>
              <a:rPr lang="en-GB"/>
              <a:t>There shouldn’t be, for example, any employed infants, unless those employed infants existed in the original dataset. We don’t apply any rules or logic to try to protect against this.</a:t>
            </a:r>
            <a:endParaRPr/>
          </a:p>
          <a:p>
            <a:pPr marL="0" lvl="0" indent="0" algn="l" rtl="0">
              <a:spcBef>
                <a:spcPts val="0"/>
              </a:spcBef>
              <a:spcAft>
                <a:spcPts val="0"/>
              </a:spcAft>
              <a:buNone/>
            </a:pPr>
            <a:endParaRPr/>
          </a:p>
          <a:p>
            <a:pPr marL="0" lvl="0" indent="0" algn="l" rtl="0">
              <a:spcBef>
                <a:spcPts val="0"/>
              </a:spcBef>
              <a:spcAft>
                <a:spcPts val="0"/>
              </a:spcAft>
              <a:buNone/>
            </a:pPr>
            <a:r>
              <a:rPr lang="en-GB"/>
              <a:t>We draw values from realistic sources, but make no attempt to copy their distributions, a 100 year old is no rarer than a 10 year old for example.</a:t>
            </a:r>
            <a:endParaRPr/>
          </a:p>
          <a:p>
            <a:pPr marL="0" lvl="0" indent="0" algn="l" rtl="0">
              <a:spcBef>
                <a:spcPts val="0"/>
              </a:spcBef>
              <a:spcAft>
                <a:spcPts val="0"/>
              </a:spcAft>
              <a:buNone/>
            </a:pPr>
            <a:endParaRPr/>
          </a:p>
          <a:p>
            <a:pPr marL="0" lvl="0" indent="0" algn="l" rtl="0">
              <a:spcBef>
                <a:spcPts val="0"/>
              </a:spcBef>
              <a:spcAft>
                <a:spcPts val="0"/>
              </a:spcAft>
              <a:buNone/>
            </a:pPr>
            <a:r>
              <a:rPr lang="en-GB"/>
              <a:t>In this case i’ve adjusted genders and ages to match up with first_names and occupations for example. We also might encounter missing data, or spelling mistakes. Our 12 year old Dana, probably hasn’t filled in an occupation for example.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dab595691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dab595691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we have synthetically-augmented, plausible data.</a:t>
            </a:r>
            <a:endParaRPr/>
          </a:p>
          <a:p>
            <a:pPr marL="0" lvl="0" indent="0" algn="l" rtl="0">
              <a:spcBef>
                <a:spcPts val="0"/>
              </a:spcBef>
              <a:spcAft>
                <a:spcPts val="0"/>
              </a:spcAft>
              <a:buNone/>
            </a:pPr>
            <a:endParaRPr/>
          </a:p>
          <a:p>
            <a:pPr marL="0" lvl="0" indent="0" algn="l" rtl="0">
              <a:spcBef>
                <a:spcPts val="0"/>
              </a:spcBef>
              <a:spcAft>
                <a:spcPts val="0"/>
              </a:spcAft>
              <a:buNone/>
            </a:pPr>
            <a:r>
              <a:rPr lang="en-GB"/>
              <a:t>This data preserves the format and record-level plausibility as previous, and replicates distributions where possible.</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our first dataset based on the real dataset, values are generated based on real observations but we add noise.</a:t>
            </a:r>
            <a:endParaRPr/>
          </a:p>
          <a:p>
            <a:pPr marL="0" lvl="0" indent="0" algn="l" rtl="0">
              <a:spcBef>
                <a:spcPts val="0"/>
              </a:spcBef>
              <a:spcAft>
                <a:spcPts val="0"/>
              </a:spcAft>
              <a:buNone/>
            </a:pPr>
            <a:endParaRPr/>
          </a:p>
          <a:p>
            <a:pPr marL="0" lvl="0" indent="0" algn="l" rtl="0">
              <a:spcBef>
                <a:spcPts val="0"/>
              </a:spcBef>
              <a:spcAft>
                <a:spcPts val="0"/>
              </a:spcAft>
              <a:buNone/>
            </a:pPr>
            <a:r>
              <a:rPr lang="en-GB"/>
              <a:t>We also keep the frequency of any missing data, or mistakes.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dab595691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dab595691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syntehtically augmented multivariate plausible data is identical to the previous form, but with the addition that we make effort to replicate the relationships between variables loosely. In the ONS paper this is described as only being applied to high-level geographies.</a:t>
            </a:r>
            <a:endParaRPr/>
          </a:p>
          <a:p>
            <a:pPr marL="0" lvl="0" indent="0" algn="l" rtl="0">
              <a:spcBef>
                <a:spcPts val="0"/>
              </a:spcBef>
              <a:spcAft>
                <a:spcPts val="0"/>
              </a:spcAft>
              <a:buNone/>
            </a:pPr>
            <a:endParaRPr/>
          </a:p>
          <a:p>
            <a:pPr marL="0" lvl="0" indent="0" algn="l" rtl="0">
              <a:spcBef>
                <a:spcPts val="0"/>
              </a:spcBef>
              <a:spcAft>
                <a:spcPts val="0"/>
              </a:spcAft>
              <a:buNone/>
            </a:pPr>
            <a:r>
              <a:rPr lang="en-GB"/>
              <a:t>This means this dataset should have some inherent value from an analytic or machine learning perspective, but is only a low-level pass.</a:t>
            </a:r>
            <a:endParaRPr/>
          </a:p>
          <a:p>
            <a:pPr marL="0" lvl="0" indent="0" algn="l" rtl="0">
              <a:spcBef>
                <a:spcPts val="0"/>
              </a:spcBef>
              <a:spcAft>
                <a:spcPts val="0"/>
              </a:spcAft>
              <a:buNone/>
            </a:pPr>
            <a:endParaRPr/>
          </a:p>
          <a:p>
            <a:pPr marL="0" lvl="0" indent="0" algn="l" rtl="0">
              <a:spcBef>
                <a:spcPts val="0"/>
              </a:spcBef>
              <a:spcAft>
                <a:spcPts val="0"/>
              </a:spcAft>
              <a:buNone/>
            </a:pPr>
            <a:r>
              <a:rPr lang="en-GB"/>
              <a:t>Visually this won’t really look different, but we might see that the average age people in Manchester to correlate with the real data.</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dd0d1a336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dd0d1a336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Synthetically augmented multivariate detailed is Similar to the previous levels, but this time we attempt to match the granularity of our data.</a:t>
            </a:r>
            <a:endParaRPr/>
          </a:p>
          <a:p>
            <a:pPr marL="0" lvl="0" indent="0" algn="l" rtl="0">
              <a:spcBef>
                <a:spcPts val="0"/>
              </a:spcBef>
              <a:spcAft>
                <a:spcPts val="0"/>
              </a:spcAft>
              <a:buNone/>
            </a:pPr>
            <a:endParaRPr/>
          </a:p>
          <a:p>
            <a:pPr marL="0" lvl="0" indent="0" algn="l" rtl="0">
              <a:spcBef>
                <a:spcPts val="0"/>
              </a:spcBef>
              <a:spcAft>
                <a:spcPts val="0"/>
              </a:spcAft>
              <a:buNone/>
            </a:pPr>
            <a:r>
              <a:rPr lang="en-GB"/>
              <a:t>Visually this won’t really look different, but we might see that the average age of a Male Research associate correlates in the same way it does in the real data.</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dd0d1a336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dd0d1a336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Finally we have replica data.</a:t>
            </a:r>
            <a:endParaRPr/>
          </a:p>
          <a:p>
            <a:pPr marL="0" lvl="0" indent="0" algn="l" rtl="0">
              <a:spcBef>
                <a:spcPts val="0"/>
              </a:spcBef>
              <a:spcAft>
                <a:spcPts val="0"/>
              </a:spcAft>
              <a:buNone/>
            </a:pPr>
            <a:endParaRPr/>
          </a:p>
          <a:p>
            <a:pPr marL="0" lvl="0" indent="0" algn="l" rtl="0">
              <a:spcBef>
                <a:spcPts val="0"/>
              </a:spcBef>
              <a:spcAft>
                <a:spcPts val="0"/>
              </a:spcAft>
              <a:buNone/>
            </a:pPr>
            <a:r>
              <a:rPr lang="en-GB"/>
              <a:t>This data is like the real data in almost every way, it preserves the format, structure, distributions, quality and full granularity of that data.</a:t>
            </a:r>
            <a:endParaRPr/>
          </a:p>
          <a:p>
            <a:pPr marL="0" lvl="0" indent="0" algn="l" rtl="0">
              <a:spcBef>
                <a:spcPts val="0"/>
              </a:spcBef>
              <a:spcAft>
                <a:spcPts val="0"/>
              </a:spcAft>
              <a:buNone/>
            </a:pPr>
            <a:endParaRPr/>
          </a:p>
          <a:p>
            <a:pPr marL="0" lvl="0" indent="0" algn="l" rtl="0">
              <a:spcBef>
                <a:spcPts val="0"/>
              </a:spcBef>
              <a:spcAft>
                <a:spcPts val="0"/>
              </a:spcAft>
              <a:buNone/>
            </a:pPr>
            <a:r>
              <a:rPr lang="en-GB"/>
              <a:t>The purpose here is to use this data, instead of the real data, but it’s likely you would only get access to this data in a secure research facility.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dd1339688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dd133968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ONS expect that the data in this framework referred to as “synthetic data” is only going to be useful to testing code. I posit they have greater uses than this, for example showcasing a new open dataset or hiring staff with data that is in a familiar context.</a:t>
            </a:r>
            <a:endParaRPr/>
          </a:p>
          <a:p>
            <a:pPr marL="0" lvl="0" indent="0" algn="l" rtl="0">
              <a:spcBef>
                <a:spcPts val="0"/>
              </a:spcBef>
              <a:spcAft>
                <a:spcPts val="0"/>
              </a:spcAft>
              <a:buNone/>
            </a:pPr>
            <a:r>
              <a:rPr lang="en-GB"/>
              <a:t>In these cases you want data that represents the extremes of a system, you want the 100 year old user that might cause your 2-digit number column in a database to crash.</a:t>
            </a:r>
            <a:endParaRPr/>
          </a:p>
          <a:p>
            <a:pPr marL="0" lvl="0" indent="0" algn="l" rtl="0">
              <a:spcBef>
                <a:spcPts val="0"/>
              </a:spcBef>
              <a:spcAft>
                <a:spcPts val="0"/>
              </a:spcAft>
              <a:buNone/>
            </a:pPr>
            <a:endParaRPr/>
          </a:p>
          <a:p>
            <a:pPr marL="0" lvl="0" indent="0" algn="l" rtl="0">
              <a:spcBef>
                <a:spcPts val="0"/>
              </a:spcBef>
              <a:spcAft>
                <a:spcPts val="0"/>
              </a:spcAft>
              <a:buNone/>
            </a:pPr>
            <a:r>
              <a:rPr lang="en-GB"/>
              <a:t>Further to this, what they refer to as synthetically-augmented datasets pose analytic value, but again further to only analysis good synthetic data and methods such as oversampling can really enhance the predictive power of a machine learning model.</a:t>
            </a:r>
            <a:endParaRPr/>
          </a:p>
          <a:p>
            <a:pPr marL="0" lvl="0" indent="0" algn="l" rtl="0">
              <a:spcBef>
                <a:spcPts val="0"/>
              </a:spcBef>
              <a:spcAft>
                <a:spcPts val="0"/>
              </a:spcAft>
              <a:buNone/>
            </a:pPr>
            <a:r>
              <a:rPr lang="en-GB"/>
              <a:t>In these cases you want real representation, you don’t want the edge cases unless the edge cases indicate something interesting analytically, or are well represented in your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There is a little of wiggle room between these cases and that’s okay, again it’s not really a system we need to classify, but we do need to conform to some case-by-case data protection standards. We have to remember what the purpose of our synthetic data is, and hence what form of generation and detail is really appropriate.</a:t>
            </a:r>
            <a:endParaRPr/>
          </a:p>
          <a:p>
            <a:pPr marL="0" lvl="0" indent="0" algn="l" rtl="0">
              <a:spcBef>
                <a:spcPts val="0"/>
              </a:spcBef>
              <a:spcAft>
                <a:spcPts val="0"/>
              </a:spcAft>
              <a:buNone/>
            </a:pPr>
            <a:endParaRPr/>
          </a:p>
          <a:p>
            <a:pPr marL="0" lvl="0" indent="0" algn="l" rtl="0">
              <a:spcBef>
                <a:spcPts val="0"/>
              </a:spcBef>
              <a:spcAft>
                <a:spcPts val="0"/>
              </a:spcAft>
              <a:buNone/>
            </a:pPr>
            <a:r>
              <a:rPr lang="en-GB"/>
              <a:t>Image </a:t>
            </a: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ThisIsEngineering</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f134bf3e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f134bf3e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to wrap up this ONS recap, I want to ask you all why you think you might use synthetic data in your future</a:t>
            </a:r>
          </a:p>
          <a:p>
            <a:pPr marL="457200" lvl="0" indent="-298450" algn="l" rtl="0">
              <a:spcBef>
                <a:spcPts val="0"/>
              </a:spcBef>
              <a:spcAft>
                <a:spcPts val="0"/>
              </a:spcAft>
              <a:buSzPts val="1100"/>
              <a:buChar char="●"/>
            </a:pPr>
            <a:r>
              <a:rPr lang="en-GB" dirty="0"/>
              <a:t>I don’t think I will</a:t>
            </a:r>
          </a:p>
          <a:p>
            <a:pPr marL="457200" lvl="0" indent="-298450" algn="l" rtl="0">
              <a:spcBef>
                <a:spcPts val="0"/>
              </a:spcBef>
              <a:spcAft>
                <a:spcPts val="0"/>
              </a:spcAft>
              <a:buSzPts val="1100"/>
              <a:buChar char="●"/>
            </a:pPr>
            <a:r>
              <a:rPr lang="en-GB" dirty="0"/>
              <a:t>To test some code</a:t>
            </a:r>
          </a:p>
          <a:p>
            <a:pPr marL="457200" lvl="0" indent="-298450" algn="l" rtl="0">
              <a:spcBef>
                <a:spcPts val="0"/>
              </a:spcBef>
              <a:spcAft>
                <a:spcPts val="0"/>
              </a:spcAft>
              <a:buSzPts val="1100"/>
              <a:buChar char="●"/>
            </a:pPr>
            <a:r>
              <a:rPr lang="en-GB" dirty="0"/>
              <a:t>To make some work more reproducible</a:t>
            </a:r>
          </a:p>
          <a:p>
            <a:pPr marL="457200" lvl="0" indent="-298450" algn="l" rtl="0">
              <a:spcBef>
                <a:spcPts val="0"/>
              </a:spcBef>
              <a:spcAft>
                <a:spcPts val="0"/>
              </a:spcAft>
              <a:buSzPts val="1100"/>
              <a:buChar char="●"/>
            </a:pPr>
            <a:r>
              <a:rPr lang="en-GB" dirty="0"/>
              <a:t>To create training data to enhance a model</a:t>
            </a:r>
          </a:p>
          <a:p>
            <a:pPr marL="457200" lvl="0" indent="-298450" algn="l" rtl="0">
              <a:spcBef>
                <a:spcPts val="0"/>
              </a:spcBef>
              <a:spcAft>
                <a:spcPts val="0"/>
              </a:spcAft>
              <a:buSzPts val="1100"/>
              <a:buChar char="●"/>
            </a:pPr>
            <a:r>
              <a:rPr lang="en-GB" dirty="0"/>
              <a:t>To create some data to use to hire staff</a:t>
            </a:r>
          </a:p>
        </p:txBody>
      </p:sp>
    </p:spTree>
    <p:extLst>
      <p:ext uri="{BB962C8B-B14F-4D97-AF65-F5344CB8AC3E}">
        <p14:creationId xmlns:p14="http://schemas.microsoft.com/office/powerpoint/2010/main" val="40964988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dd0d1a336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dd0d1a336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 will talk about some of the different, commonly used tools we have at our disposal.</a:t>
            </a:r>
            <a:endParaRPr/>
          </a:p>
          <a:p>
            <a:pPr marL="0" lvl="0" indent="0" algn="l" rtl="0">
              <a:spcBef>
                <a:spcPts val="0"/>
              </a:spcBef>
              <a:spcAft>
                <a:spcPts val="0"/>
              </a:spcAft>
              <a:buNone/>
            </a:pPr>
            <a:endParaRPr/>
          </a:p>
          <a:p>
            <a:pPr marL="0" lvl="0" indent="0" algn="l" rtl="0">
              <a:spcBef>
                <a:spcPts val="0"/>
              </a:spcBef>
              <a:spcAft>
                <a:spcPts val="0"/>
              </a:spcAft>
              <a:buNone/>
            </a:pPr>
            <a:r>
              <a:rPr lang="en-GB"/>
              <a:t>The ONS link at the end of this presentation has an amazing comparison table that I recommend you look at.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dd0d1a336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dd0d1a336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Web-based tools such as Mockaroo have come a long way in making a basic level of fake data creation available to users with no programming knowledge.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Standard variables already exist, such as names, emails, genders and cities.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can add a percentage value to return missing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can even represent complicated mathematical relationships such as plotting a normal distribution of ages in our dataset, but as we become more reliant on this custom logic we find this process tends to become as difficult as the programming solutions</a:t>
            </a: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dd0d1a336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dd0d1a336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have Faker, a Python package.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 primary purpose of this package is generating realistic data to test software, as such it prefers to generate structural over valid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it can generate fake identifiers, covering names, addresses, emails and more, in multiple languages.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At the surface these addresses appear valid, and conform to address rules with valid post code formats, but do not correspond to any real locations. This means that this is not appropriate for geographical studies.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There is also no way to preserve the relationships between variables.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could be a very nice way to add non-identifiable data to outputs from more dangerous synthesis in a low-effort attempt at masking.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Image source - https://www.flickr.com/photos/appleboy/8679381967</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03b6eb8a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03b6eb8a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595959"/>
                </a:solidFill>
              </a:rPr>
              <a:t>In this webinar we cover the following methods.</a:t>
            </a:r>
            <a:endParaRPr sz="1600">
              <a:solidFill>
                <a:srgbClr val="595959"/>
              </a:solidFill>
            </a:endParaRPr>
          </a:p>
          <a:p>
            <a:pPr marL="0" lvl="0" indent="0" algn="l" rtl="0">
              <a:spcBef>
                <a:spcPts val="0"/>
              </a:spcBef>
              <a:spcAft>
                <a:spcPts val="0"/>
              </a:spcAft>
              <a:buNone/>
            </a:pPr>
            <a:endParaRPr sz="1600">
              <a:solidFill>
                <a:srgbClr val="595959"/>
              </a:solidFill>
            </a:endParaRPr>
          </a:p>
          <a:p>
            <a:pPr marL="0" lvl="0" indent="0" algn="l" rtl="0">
              <a:spcBef>
                <a:spcPts val="0"/>
              </a:spcBef>
              <a:spcAft>
                <a:spcPts val="0"/>
              </a:spcAft>
              <a:buNone/>
            </a:pPr>
            <a:r>
              <a:rPr lang="en-GB" sz="1600">
                <a:solidFill>
                  <a:srgbClr val="595959"/>
                </a:solidFill>
              </a:rPr>
              <a:t>Coarsening - This refers to reducing the precision of data to protect an individual. An example here might be reducing a birthdate to their current age, or age group. The more we coarsen the less correct our analysis becomes.</a:t>
            </a:r>
            <a:endParaRPr sz="1600">
              <a:solidFill>
                <a:srgbClr val="595959"/>
              </a:solidFill>
            </a:endParaRPr>
          </a:p>
          <a:p>
            <a:pPr marL="0" lvl="0" indent="0" algn="l" rtl="0">
              <a:spcBef>
                <a:spcPts val="0"/>
              </a:spcBef>
              <a:spcAft>
                <a:spcPts val="0"/>
              </a:spcAft>
              <a:buNone/>
            </a:pPr>
            <a:r>
              <a:rPr lang="en-GB" sz="1600">
                <a:solidFill>
                  <a:srgbClr val="595959"/>
                </a:solidFill>
              </a:rPr>
              <a:t>Mimicking - Generating a dataset that closely matches the real dataset without containing the same entries. This could be sampling from a dataset and adding some noise.</a:t>
            </a:r>
            <a:endParaRPr sz="1600">
              <a:solidFill>
                <a:srgbClr val="595959"/>
              </a:solidFill>
            </a:endParaRPr>
          </a:p>
          <a:p>
            <a:pPr marL="0" lvl="0" indent="0" algn="l" rtl="0">
              <a:spcBef>
                <a:spcPts val="0"/>
              </a:spcBef>
              <a:spcAft>
                <a:spcPts val="0"/>
              </a:spcAft>
              <a:buNone/>
            </a:pPr>
            <a:r>
              <a:rPr lang="en-GB" sz="1600">
                <a:solidFill>
                  <a:srgbClr val="595959"/>
                </a:solidFill>
              </a:rPr>
              <a:t>Simulation - This is data synthesis, here we build a model of what we know about the real dataset and use this to generate new data, whilst dealing with sensitive data separately. This requires a deep understanding of a dataset and its nuances.</a:t>
            </a:r>
            <a:endParaRPr sz="1600">
              <a:solidFill>
                <a:srgbClr val="595959"/>
              </a:solidFill>
            </a:endParaRPr>
          </a:p>
          <a:p>
            <a:pPr marL="0" lvl="0" indent="0" algn="l" rtl="0">
              <a:spcBef>
                <a:spcPts val="0"/>
              </a:spcBef>
              <a:spcAft>
                <a:spcPts val="0"/>
              </a:spcAft>
              <a:buNone/>
            </a:pPr>
            <a:endParaRPr sz="1600">
              <a:solidFill>
                <a:srgbClr val="595959"/>
              </a:solidFill>
            </a:endParaRPr>
          </a:p>
          <a:p>
            <a:pPr marL="0" lvl="0" indent="0" algn="l" rtl="0">
              <a:spcBef>
                <a:spcPts val="0"/>
              </a:spcBef>
              <a:spcAft>
                <a:spcPts val="0"/>
              </a:spcAft>
              <a:buNone/>
            </a:pPr>
            <a:r>
              <a:rPr lang="en-GB" sz="1600">
                <a:solidFill>
                  <a:srgbClr val="595959"/>
                </a:solidFill>
              </a:rPr>
              <a:t>I want to take this opportunity to point out how similar mimicking and simulation may seem. We could also combine these methods. We are on the fringes of an emerging topic and as such all these quirks have yet to be ironed out so if you feel these definitions are slightly fluffy don’t worry because I agree with you!</a:t>
            </a:r>
            <a:endParaRPr sz="1600">
              <a:solidFill>
                <a:srgbClr val="595959"/>
              </a:solidFill>
            </a:endParaRPr>
          </a:p>
          <a:p>
            <a:pPr marL="0" lvl="0" indent="0" algn="l" rtl="0">
              <a:spcBef>
                <a:spcPts val="0"/>
              </a:spcBef>
              <a:spcAft>
                <a:spcPts val="0"/>
              </a:spcAft>
              <a:buNone/>
            </a:pPr>
            <a:endParaRPr sz="1600">
              <a:solidFill>
                <a:srgbClr val="595959"/>
              </a:solidFill>
            </a:endParaRPr>
          </a:p>
          <a:p>
            <a:pPr marL="0" lvl="0" indent="0" algn="l" rtl="0">
              <a:spcBef>
                <a:spcPts val="0"/>
              </a:spcBef>
              <a:spcAft>
                <a:spcPts val="0"/>
              </a:spcAft>
              <a:buNone/>
            </a:pPr>
            <a:endParaRPr sz="1600">
              <a:solidFill>
                <a:srgbClr val="595959"/>
              </a:solidFill>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Anna Shvets</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sz="1600">
              <a:solidFill>
                <a:srgbClr val="595959"/>
              </a:solidFill>
            </a:endParaRPr>
          </a:p>
          <a:p>
            <a:pPr marL="0" lvl="0" indent="0" algn="l" rtl="0">
              <a:spcBef>
                <a:spcPts val="0"/>
              </a:spcBef>
              <a:spcAft>
                <a:spcPts val="0"/>
              </a:spcAft>
              <a:buClr>
                <a:schemeClr val="dk1"/>
              </a:buClr>
              <a:buSzPts val="1100"/>
              <a:buFont typeface="Arial"/>
              <a:buNone/>
            </a:pPr>
            <a:r>
              <a:rPr lang="en-GB" sz="1200">
                <a:solidFill>
                  <a:srgbClr val="1A1A1A"/>
                </a:solidFill>
                <a:highlight>
                  <a:srgbClr val="E8E8E8"/>
                </a:highlight>
                <a:latin typeface="Roboto"/>
                <a:ea typeface="Roboto"/>
                <a:cs typeface="Roboto"/>
                <a:sym typeface="Roboto"/>
              </a:rPr>
              <a:t>Photo by </a:t>
            </a:r>
            <a:r>
              <a:rPr lang="en-GB" sz="1200">
                <a:solidFill>
                  <a:srgbClr val="0097A7"/>
                </a:solidFill>
                <a:highlight>
                  <a:srgbClr val="E8E8E8"/>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Pixabay</a:t>
            </a:r>
            <a:r>
              <a:rPr lang="en-GB" sz="1200">
                <a:solidFill>
                  <a:srgbClr val="1A1A1A"/>
                </a:solidFill>
                <a:highlight>
                  <a:srgbClr val="E8E8E8"/>
                </a:highlight>
                <a:latin typeface="Roboto"/>
                <a:ea typeface="Roboto"/>
                <a:cs typeface="Roboto"/>
                <a:sym typeface="Roboto"/>
              </a:rPr>
              <a:t> from </a:t>
            </a:r>
            <a:r>
              <a:rPr lang="en-GB" sz="1200">
                <a:solidFill>
                  <a:srgbClr val="0097A7"/>
                </a:solidFill>
                <a:highlight>
                  <a:srgbClr val="E8E8E8"/>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Pexels</a:t>
            </a:r>
            <a:endParaRPr sz="1600">
              <a:solidFill>
                <a:srgbClr val="595959"/>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dd0d1a336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dd0d1a336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Synthpop allows R users to synthesise data from an existing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Values are populated using sampling and replacement, and eventually machine learning algorithms are applied to maintain relationships between fields. We can even control which algorithms are used.</a:t>
            </a:r>
            <a:endParaRPr/>
          </a:p>
          <a:p>
            <a:pPr marL="0" lvl="0" indent="0" algn="l" rtl="0">
              <a:spcBef>
                <a:spcPts val="0"/>
              </a:spcBef>
              <a:spcAft>
                <a:spcPts val="0"/>
              </a:spcAft>
              <a:buNone/>
            </a:pPr>
            <a:endParaRPr/>
          </a:p>
          <a:p>
            <a:pPr marL="0" lvl="0" indent="0" algn="l" rtl="0">
              <a:spcBef>
                <a:spcPts val="0"/>
              </a:spcBef>
              <a:spcAft>
                <a:spcPts val="0"/>
              </a:spcAft>
              <a:buNone/>
            </a:pPr>
            <a:r>
              <a:rPr lang="en-GB"/>
              <a:t>There are built in disclosure control methods to remove unique records in the synthetic dataset that represent real records in the original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As with most machine learning, we are prone to over-fitting on this data and as the number of variables increases the training and accuracy becomes weaker.</a:t>
            </a:r>
            <a:endParaRPr/>
          </a:p>
          <a:p>
            <a:pPr marL="0" lvl="0" indent="0" algn="l" rtl="0">
              <a:spcBef>
                <a:spcPts val="0"/>
              </a:spcBef>
              <a:spcAft>
                <a:spcPts val="0"/>
              </a:spcAft>
              <a:buNone/>
            </a:pPr>
            <a:endParaRPr/>
          </a:p>
          <a:p>
            <a:pPr marL="0" lvl="0" indent="0" algn="l" rtl="0">
              <a:spcBef>
                <a:spcPts val="0"/>
              </a:spcBef>
              <a:spcAft>
                <a:spcPts val="0"/>
              </a:spcAft>
              <a:buNone/>
            </a:pPr>
            <a:r>
              <a:rPr lang="en-GB"/>
              <a:t>Finally there is limited functionality to dealing with text, we add no noise to text data and cannot generate new realistic names or freetext.</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If you are confident with R give this one a go it looks very cool! There are also packages SimPop and sms that do similar things.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Synthpop logo source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https://www.synthpop.org.uk/get-started.html</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d41d8d47f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d41d8d47f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Again, if we aren’t sure what software is the right fit for our needs the brilliant ONS have again provided a flowchart to make a tech decision for us.</a:t>
            </a:r>
            <a:endParaRPr/>
          </a:p>
          <a:p>
            <a:pPr marL="0" lvl="0" indent="0" algn="l" rtl="0">
              <a:spcBef>
                <a:spcPts val="0"/>
              </a:spcBef>
              <a:spcAft>
                <a:spcPts val="0"/>
              </a:spcAft>
              <a:buNone/>
            </a:pPr>
            <a:endParaRPr/>
          </a:p>
          <a:p>
            <a:pPr marL="0" lvl="0" indent="0" algn="l" rtl="0">
              <a:spcBef>
                <a:spcPts val="0"/>
              </a:spcBef>
              <a:spcAft>
                <a:spcPts val="0"/>
              </a:spcAft>
              <a:buNone/>
            </a:pPr>
            <a:r>
              <a:rPr lang="en-GB"/>
              <a:t>Generally, if we want to generate datasets to use in testing, showcasing or recruitment we can use mockaroo or Faker.</a:t>
            </a:r>
            <a:endParaRPr/>
          </a:p>
          <a:p>
            <a:pPr marL="0" lvl="0" indent="0" algn="l" rtl="0">
              <a:spcBef>
                <a:spcPts val="0"/>
              </a:spcBef>
              <a:spcAft>
                <a:spcPts val="0"/>
              </a:spcAft>
              <a:buNone/>
            </a:pPr>
            <a:endParaRPr/>
          </a:p>
          <a:p>
            <a:pPr marL="0" lvl="0" indent="0" algn="l" rtl="0">
              <a:spcBef>
                <a:spcPts val="0"/>
              </a:spcBef>
              <a:spcAft>
                <a:spcPts val="0"/>
              </a:spcAft>
              <a:buNone/>
            </a:pPr>
            <a:r>
              <a:rPr lang="en-GB"/>
              <a:t>If we need to preserve the relationships, and make use of sensitive data we should make use of these advanced R packages, simPop, sms and synthpop.</a:t>
            </a:r>
            <a:endParaRPr/>
          </a:p>
          <a:p>
            <a:pPr marL="0" lvl="0" indent="0" algn="l" rtl="0">
              <a:spcBef>
                <a:spcPts val="0"/>
              </a:spcBef>
              <a:spcAft>
                <a:spcPts val="0"/>
              </a:spcAft>
              <a:buNone/>
            </a:pPr>
            <a:endParaRPr/>
          </a:p>
          <a:p>
            <a:pPr marL="0" lvl="0" indent="0" algn="l" rtl="0">
              <a:spcBef>
                <a:spcPts val="0"/>
              </a:spcBef>
              <a:spcAft>
                <a:spcPts val="0"/>
              </a:spcAft>
              <a:buNone/>
            </a:pPr>
            <a:r>
              <a:rPr lang="en-GB"/>
              <a:t>If we are getting any more complicated than that we might need to make use of our own custom solution joining these options with more advanced tooling.</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d0d1a336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dd0d1a336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Finally let’s break down the process of “how we synthesize”</a:t>
            </a:r>
            <a:endParaRPr/>
          </a:p>
          <a:p>
            <a:pPr marL="0" lvl="0" indent="0" algn="l" rtl="0">
              <a:spcBef>
                <a:spcPts val="0"/>
              </a:spcBef>
              <a:spcAft>
                <a:spcPts val="0"/>
              </a:spcAft>
              <a:buNone/>
            </a:pPr>
            <a:endParaRPr/>
          </a:p>
          <a:p>
            <a:pPr marL="0" lvl="0" indent="0" algn="l" rtl="0">
              <a:spcBef>
                <a:spcPts val="0"/>
              </a:spcBef>
              <a:spcAft>
                <a:spcPts val="0"/>
              </a:spcAft>
              <a:buNone/>
            </a:pPr>
            <a:r>
              <a:rPr lang="en-GB"/>
              <a:t>Before we can get started we need a source of data, or at least an understanding of the structure and metadata.</a:t>
            </a:r>
            <a:endParaRPr/>
          </a:p>
          <a:p>
            <a:pPr marL="0" lvl="0" indent="0" algn="l" rtl="0">
              <a:spcBef>
                <a:spcPts val="0"/>
              </a:spcBef>
              <a:spcAft>
                <a:spcPts val="0"/>
              </a:spcAft>
              <a:buNone/>
            </a:pPr>
            <a:r>
              <a:rPr lang="en-GB"/>
              <a:t>We also need to determine the purpose of our synthesis, if it’s purely for testing code we can cut a lot of corners.</a:t>
            </a:r>
            <a:endParaRPr/>
          </a:p>
          <a:p>
            <a:pPr marL="0" lvl="0" indent="0" algn="l" rtl="0">
              <a:spcBef>
                <a:spcPts val="0"/>
              </a:spcBef>
              <a:spcAft>
                <a:spcPts val="0"/>
              </a:spcAft>
              <a:buNone/>
            </a:pPr>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Andres Ayrton</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dd0d1a336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dd0d1a336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it is time for some exploratory data analysis,</a:t>
            </a:r>
            <a:endParaRPr/>
          </a:p>
          <a:p>
            <a:pPr marL="0" lvl="0" indent="0" algn="l" rtl="0">
              <a:spcBef>
                <a:spcPts val="0"/>
              </a:spcBef>
              <a:spcAft>
                <a:spcPts val="0"/>
              </a:spcAft>
              <a:buNone/>
            </a:pPr>
            <a:r>
              <a:rPr lang="en-GB"/>
              <a:t>Dive into your dataset and assess the quality of your data</a:t>
            </a:r>
            <a:endParaRPr/>
          </a:p>
          <a:p>
            <a:pPr marL="0" lvl="0" indent="0" algn="l" rtl="0">
              <a:spcBef>
                <a:spcPts val="0"/>
              </a:spcBef>
              <a:spcAft>
                <a:spcPts val="0"/>
              </a:spcAft>
              <a:buNone/>
            </a:pPr>
            <a:r>
              <a:rPr lang="en-GB"/>
              <a:t>Get an understanding for what this data shows, and how we could make use of it.</a:t>
            </a:r>
            <a:endParaRPr/>
          </a:p>
          <a:p>
            <a:pPr marL="0" lvl="0" indent="0" algn="l" rtl="0">
              <a:spcBef>
                <a:spcPts val="0"/>
              </a:spcBef>
              <a:spcAft>
                <a:spcPts val="0"/>
              </a:spcAft>
              <a:buNone/>
            </a:pPr>
            <a:r>
              <a:rPr lang="en-GB"/>
              <a:t>You might find that you only need a few columns to make most of the use of this data, simplifying before synthesis will save us a lot of work.</a:t>
            </a:r>
            <a:endParaRPr/>
          </a:p>
          <a:p>
            <a:pPr marL="0" lvl="0" indent="0" algn="l" rtl="0">
              <a:spcBef>
                <a:spcPts val="0"/>
              </a:spcBef>
              <a:spcAft>
                <a:spcPts val="0"/>
              </a:spcAft>
              <a:buNone/>
            </a:pPr>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Vitaly Vlasov</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d0d1a3368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dd0d1a336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Select a small number of variables that seem to have the highest prediction power.</a:t>
            </a:r>
            <a:endParaRPr/>
          </a:p>
          <a:p>
            <a:pPr marL="0" lvl="0" indent="0" algn="l" rtl="0">
              <a:spcBef>
                <a:spcPts val="0"/>
              </a:spcBef>
              <a:spcAft>
                <a:spcPts val="0"/>
              </a:spcAft>
              <a:buNone/>
            </a:pPr>
            <a:r>
              <a:rPr lang="en-GB"/>
              <a:t>You may find close correlation between some other variables, for example age may correlate tightly with birthdate and marital status, so maybe we can get away with only using age.</a:t>
            </a:r>
            <a:endParaRPr/>
          </a:p>
          <a:p>
            <a:pPr marL="0" lvl="0" indent="0" algn="l" rtl="0">
              <a:spcBef>
                <a:spcPts val="0"/>
              </a:spcBef>
              <a:spcAft>
                <a:spcPts val="0"/>
              </a:spcAft>
              <a:buNone/>
            </a:pPr>
            <a:endParaRPr/>
          </a:p>
          <a:p>
            <a:pPr marL="0" lvl="0" indent="0" algn="l" rtl="0">
              <a:spcBef>
                <a:spcPts val="0"/>
              </a:spcBef>
              <a:spcAft>
                <a:spcPts val="0"/>
              </a:spcAft>
              <a:buNone/>
            </a:pPr>
            <a:r>
              <a:rPr lang="en-GB"/>
              <a:t>If there is a lot of missing data, could we use the missing data itself as a feature? Could we impute around this missing data?</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dd0d1a336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dd0d1a336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At this point, we should have a dataset we are ready to hand into a synthpop model</a:t>
            </a:r>
            <a:endParaRPr/>
          </a:p>
          <a:p>
            <a:pPr marL="0" lvl="0" indent="0" algn="l" rtl="0">
              <a:spcBef>
                <a:spcPts val="0"/>
              </a:spcBef>
              <a:spcAft>
                <a:spcPts val="0"/>
              </a:spcAft>
              <a:buNone/>
            </a:pPr>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InstaWalli</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dd0d1a33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dd0d1a33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finally, check if things look okay.</a:t>
            </a:r>
            <a:endParaRPr/>
          </a:p>
          <a:p>
            <a:pPr marL="0" lvl="0" indent="0" algn="l" rtl="0">
              <a:spcBef>
                <a:spcPts val="0"/>
              </a:spcBef>
              <a:spcAft>
                <a:spcPts val="0"/>
              </a:spcAft>
              <a:buNone/>
            </a:pPr>
            <a:r>
              <a:rPr lang="en-GB"/>
              <a:t>Do synthesized rows appear to match the structure of our original data?</a:t>
            </a:r>
            <a:endParaRPr/>
          </a:p>
          <a:p>
            <a:pPr marL="0" lvl="0" indent="0" algn="l" rtl="0">
              <a:spcBef>
                <a:spcPts val="0"/>
              </a:spcBef>
              <a:spcAft>
                <a:spcPts val="0"/>
              </a:spcAft>
              <a:buNone/>
            </a:pPr>
            <a:r>
              <a:rPr lang="en-GB"/>
              <a:t>Have the correlations between values remained similar, is it good enough?</a:t>
            </a:r>
            <a:endParaRPr/>
          </a:p>
          <a:p>
            <a:pPr marL="0" lvl="0" indent="0" algn="l" rtl="0">
              <a:spcBef>
                <a:spcPts val="0"/>
              </a:spcBef>
              <a:spcAft>
                <a:spcPts val="0"/>
              </a:spcAft>
              <a:buNone/>
            </a:pPr>
            <a:r>
              <a:rPr lang="en-GB"/>
              <a:t>Could we add noise, or disclosure control methods to this to bring us closer to a deidentified dataset.</a:t>
            </a:r>
            <a:endParaRPr/>
          </a:p>
          <a:p>
            <a:pPr marL="0" lvl="0" indent="0" algn="l" rtl="0">
              <a:spcBef>
                <a:spcPts val="0"/>
              </a:spcBef>
              <a:spcAft>
                <a:spcPts val="0"/>
              </a:spcAft>
              <a:buNone/>
            </a:pPr>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fotografierende</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3d7f48c9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b3d7f48c9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to conclude these webinars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have seen coarsening is a practical way of reducing the granularity of a dataset, especially with concern to geographic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Mimicking is a great, and easy way to increase the size of our dataset, but we are essentially creating random clusters around existing and personal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Simulation is the method of creating new data, it solves the problems of mimicking but it requires some tech skills and time invested.</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3d7f48c9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b3d7f48c9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better our synthetic data, the more analytic value it has, but also the more risky that data can become.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If you aren’t worried about personal data in your dataset, or need something to test code or showcase use Mockaroo or Faker.</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If you need data that is useful from an analytic of predictive perspective make use of R and it’s data generation libraries, Synthpop looks very cool!</a:t>
            </a:r>
          </a:p>
        </p:txBody>
      </p:sp>
    </p:spTree>
    <p:extLst>
      <p:ext uri="{BB962C8B-B14F-4D97-AF65-F5344CB8AC3E}">
        <p14:creationId xmlns:p14="http://schemas.microsoft.com/office/powerpoint/2010/main" val="41336160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03b6eb8a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03b6eb8a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So there will be a break between now and the code demo, but join us in two weeks where we will actually try to synthesize some data and make use of these packages.</a:t>
            </a: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Pixabay</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sz="1200">
              <a:solidFill>
                <a:srgbClr val="1A1A1A"/>
              </a:solidFill>
              <a:highlight>
                <a:srgbClr val="E8E8E8"/>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41d8d47f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41d8d47f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Before we discuss these various methods, I’d like to introduce the Synthetic Data Spectrum as provided by the Office for National Statistics.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general gist of this diagram is that as a dataset becomes more realistic, it becomes more risky to make use of.</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Also as it becomes more realistic, it’s analytic value increases.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have discussed these trade offs in depth in the last two webinars. There are always going to be trade-offs between precision and the safety a dataset offers.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It is only with the context of the dataset we are working with, and the </a:t>
            </a:r>
            <a:r>
              <a:rPr lang="en-GB" dirty="0" err="1"/>
              <a:t>skills,money</a:t>
            </a:r>
            <a:r>
              <a:rPr lang="en-GB" dirty="0"/>
              <a:t> and time we are willing to invest to develop a synthetic dataset that we can make any decisions about where on this spectrum our data needs to be.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will get into these specific definitions later.</a:t>
            </a: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After this webinar ends you should see a prompt to leave some feedback, please go through this short survey as it helps us make better webinars for you!</a:t>
            </a:r>
            <a:endParaRPr lang="en-IE"/>
          </a:p>
        </p:txBody>
      </p:sp>
    </p:spTree>
    <p:extLst>
      <p:ext uri="{BB962C8B-B14F-4D97-AF65-F5344CB8AC3E}">
        <p14:creationId xmlns:p14="http://schemas.microsoft.com/office/powerpoint/2010/main" val="39280859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If what you just heard interests you here are some further readings</a:t>
            </a:r>
            <a:endParaRPr lang="en-GB" b="0" dirty="0">
              <a:effectLst/>
            </a:endParaRPr>
          </a:p>
          <a:p>
            <a:pPr rtl="0">
              <a:spcBef>
                <a:spcPts val="0"/>
              </a:spcBef>
              <a:spcAft>
                <a:spcPts val="0"/>
              </a:spcAft>
            </a:pPr>
            <a:r>
              <a:rPr lang="en-GB" sz="1800" b="0" i="0" u="none" strike="noStrike" dirty="0">
                <a:solidFill>
                  <a:srgbClr val="000000"/>
                </a:solidFill>
                <a:effectLst/>
                <a:latin typeface="Arial" panose="020B0604020202020204" pitchFamily="34" charset="0"/>
              </a:rPr>
              <a:t>The data in government blog categorises and explains some different methods of data synthesis.</a:t>
            </a:r>
            <a:endParaRPr lang="en-GB" b="0" dirty="0">
              <a:effectLst/>
            </a:endParaRPr>
          </a:p>
          <a:p>
            <a:pPr rtl="0">
              <a:spcBef>
                <a:spcPts val="0"/>
              </a:spcBef>
              <a:spcAft>
                <a:spcPts val="0"/>
              </a:spcAft>
            </a:pPr>
            <a:br>
              <a:rPr lang="en-GB" b="0" dirty="0">
                <a:effectLst/>
              </a:rPr>
            </a:br>
            <a:r>
              <a:rPr lang="en-GB" sz="1800" b="0" i="0" u="none" strike="noStrike" dirty="0">
                <a:solidFill>
                  <a:srgbClr val="000000"/>
                </a:solidFill>
                <a:effectLst/>
                <a:latin typeface="Arial" panose="020B0604020202020204" pitchFamily="34" charset="0"/>
              </a:rPr>
              <a:t>The ONS synthetic data pilot is the level of depth I wish </a:t>
            </a:r>
            <a:r>
              <a:rPr lang="en-GB" sz="1800" b="0" i="0" u="none" strike="noStrike" dirty="0" err="1">
                <a:solidFill>
                  <a:srgbClr val="000000"/>
                </a:solidFill>
                <a:effectLst/>
                <a:latin typeface="Arial" panose="020B0604020202020204" pitchFamily="34" charset="0"/>
              </a:rPr>
              <a:t>i’d</a:t>
            </a:r>
            <a:r>
              <a:rPr lang="en-GB" sz="1800" b="0" i="0" u="none" strike="noStrike" dirty="0">
                <a:solidFill>
                  <a:srgbClr val="000000"/>
                </a:solidFill>
                <a:effectLst/>
                <a:latin typeface="Arial" panose="020B0604020202020204" pitchFamily="34" charset="0"/>
              </a:rPr>
              <a:t> seen from all synthetic data resources. And inspired this whole webinar!</a:t>
            </a:r>
            <a:endParaRPr lang="en-GB" b="0" dirty="0">
              <a:effectLst/>
            </a:endParaRPr>
          </a:p>
          <a:p>
            <a:pPr rtl="0">
              <a:spcBef>
                <a:spcPts val="0"/>
              </a:spcBef>
              <a:spcAft>
                <a:spcPts val="0"/>
              </a:spcAft>
            </a:pPr>
            <a:br>
              <a:rPr lang="en-GB" b="0" dirty="0">
                <a:effectLst/>
              </a:rPr>
            </a:br>
            <a:br>
              <a:rPr lang="en-GB" dirty="0"/>
            </a:b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There are also links for all the simulation demos we discussed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err="1">
                <a:solidFill>
                  <a:srgbClr val="000000"/>
                </a:solidFill>
                <a:effectLst/>
                <a:latin typeface="Arial" panose="020B0604020202020204" pitchFamily="34" charset="0"/>
              </a:rPr>
              <a:t>Rareplanes</a:t>
            </a:r>
            <a:r>
              <a:rPr lang="en-GB" sz="1200" b="0" i="0" u="none" strike="noStrike" dirty="0">
                <a:solidFill>
                  <a:srgbClr val="000000"/>
                </a:solidFill>
                <a:effectLst/>
                <a:latin typeface="Arial" panose="020B0604020202020204" pitchFamily="34" charset="0"/>
              </a:rPr>
              <a:t> is a dataset of synthetic airport photos, with tagged airplanes.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effectLst/>
            </a:endParaRPr>
          </a:p>
          <a:p>
            <a:pPr marL="0" lvl="0" indent="0" algn="l" rtl="0">
              <a:spcBef>
                <a:spcPts val="0"/>
              </a:spcBef>
              <a:spcAft>
                <a:spcPts val="0"/>
              </a:spcAft>
              <a:buNone/>
            </a:pPr>
            <a:r>
              <a:rPr lang="en-GB" dirty="0"/>
              <a:t>Enhancing photorealism was the study that used data from video games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Evolution of trust is a wonderful walk through the </a:t>
            </a:r>
            <a:r>
              <a:rPr lang="en-GB" dirty="0" err="1"/>
              <a:t>prisonners</a:t>
            </a:r>
            <a:r>
              <a:rPr lang="en-GB" dirty="0"/>
              <a:t> dilemma.</a:t>
            </a:r>
            <a:endParaRPr dirty="0"/>
          </a:p>
        </p:txBody>
      </p:sp>
    </p:spTree>
    <p:extLst>
      <p:ext uri="{BB962C8B-B14F-4D97-AF65-F5344CB8AC3E}">
        <p14:creationId xmlns:p14="http://schemas.microsoft.com/office/powerpoint/2010/main" val="34701214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finally the links to our tools</a:t>
            </a:r>
          </a:p>
          <a:p>
            <a:pPr marL="0" lvl="0" indent="0" algn="l" rtl="0">
              <a:spcBef>
                <a:spcPts val="0"/>
              </a:spcBef>
              <a:spcAft>
                <a:spcPts val="0"/>
              </a:spcAft>
              <a:buNone/>
            </a:pPr>
            <a:r>
              <a:rPr lang="en-GB" dirty="0"/>
              <a:t>Mockaroo</a:t>
            </a:r>
          </a:p>
          <a:p>
            <a:pPr marL="0" lvl="0" indent="0" algn="l" rtl="0">
              <a:spcBef>
                <a:spcPts val="0"/>
              </a:spcBef>
              <a:spcAft>
                <a:spcPts val="0"/>
              </a:spcAft>
              <a:buNone/>
            </a:pPr>
            <a:r>
              <a:rPr lang="en-GB" dirty="0" err="1"/>
              <a:t>SynthPop</a:t>
            </a:r>
            <a:endParaRPr lang="en-GB" dirty="0"/>
          </a:p>
          <a:p>
            <a:pPr marL="0" lvl="0" indent="0" algn="l" rtl="0">
              <a:spcBef>
                <a:spcPts val="0"/>
              </a:spcBef>
              <a:spcAft>
                <a:spcPts val="0"/>
              </a:spcAft>
              <a:buNone/>
            </a:pPr>
            <a:r>
              <a:rPr lang="en-GB" dirty="0"/>
              <a:t>Faker</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292668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GB" dirty="0"/>
              <a:t>Thanks everyone and please feel free to start asking any questions now, I will have a look through the Q&amp;A tab shortly.</a:t>
            </a:r>
          </a:p>
          <a:p>
            <a:pPr marL="158750" indent="0">
              <a:buNone/>
            </a:pPr>
            <a:r>
              <a:rPr lang="en-GB" dirty="0"/>
              <a:t>If you have any thoughts that come after this talk, or you’re watching the recording on YouTube feel free to message me on my Twitter or email me at joseph.allen@manchester.ac.uk.</a:t>
            </a:r>
          </a:p>
          <a:p>
            <a:endParaRPr lang="en-IE" dirty="0"/>
          </a:p>
        </p:txBody>
      </p:sp>
      <p:sp>
        <p:nvSpPr>
          <p:cNvPr id="4" name="Slide Number Placeholder 3"/>
          <p:cNvSpPr>
            <a:spLocks noGrp="1"/>
          </p:cNvSpPr>
          <p:nvPr>
            <p:ph type="sldNum" sz="quarter" idx="5"/>
          </p:nvPr>
        </p:nvSpPr>
        <p:spPr/>
        <p:txBody>
          <a:bodyPr/>
          <a:lstStyle/>
          <a:p>
            <a:fld id="{490AD8A2-07E5-465C-9C44-9F9F9187BFD0}" type="slidenum">
              <a:rPr lang="en-GB" smtClean="0"/>
              <a:t>75</a:t>
            </a:fld>
            <a:endParaRPr lang="en-GB"/>
          </a:p>
        </p:txBody>
      </p:sp>
    </p:spTree>
    <p:extLst>
      <p:ext uri="{BB962C8B-B14F-4D97-AF65-F5344CB8AC3E}">
        <p14:creationId xmlns:p14="http://schemas.microsoft.com/office/powerpoint/2010/main" val="1951892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ae631ed5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ae631ed5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we are 3 webinars in I think it’s worth going back to this initial definition of Synthetic data we started with.</a:t>
            </a:r>
            <a:endParaRPr/>
          </a:p>
          <a:p>
            <a:pPr marL="0" lvl="0" indent="0" algn="l" rtl="0">
              <a:spcBef>
                <a:spcPts val="0"/>
              </a:spcBef>
              <a:spcAft>
                <a:spcPts val="0"/>
              </a:spcAft>
              <a:buNone/>
            </a:pPr>
            <a:endParaRPr/>
          </a:p>
          <a:p>
            <a:pPr marL="0" lvl="0" indent="0" algn="l" rtl="0">
              <a:spcBef>
                <a:spcPts val="0"/>
              </a:spcBef>
              <a:spcAft>
                <a:spcPts val="0"/>
              </a:spcAft>
              <a:buNone/>
            </a:pPr>
            <a:r>
              <a:rPr lang="en-GB"/>
              <a:t>Data generated by a computer simulation that does not directly measure a real-world-event.</a:t>
            </a:r>
            <a:endParaRPr/>
          </a:p>
          <a:p>
            <a:pPr marL="0" lvl="0" indent="0" algn="l" rtl="0">
              <a:spcBef>
                <a:spcPts val="0"/>
              </a:spcBef>
              <a:spcAft>
                <a:spcPts val="0"/>
              </a:spcAft>
              <a:buNone/>
            </a:pPr>
            <a:endParaRPr/>
          </a:p>
          <a:p>
            <a:pPr marL="0" lvl="0" indent="0" algn="l" rtl="0">
              <a:spcBef>
                <a:spcPts val="0"/>
              </a:spcBef>
              <a:spcAft>
                <a:spcPts val="0"/>
              </a:spcAft>
              <a:buNone/>
            </a:pPr>
            <a:r>
              <a:rPr lang="en-GB"/>
              <a:t>With the ONS propositions, synthetic data likely does not contain any personal data as it’s based of public understandings of a datasets structure and realistic guesses at distributions.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dae631ed5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dae631ed5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also look again at disclosure control, these are methods which protect the confidentiality of subjects of research.</a:t>
            </a:r>
            <a:endParaRPr/>
          </a:p>
          <a:p>
            <a:pPr marL="0" lvl="0" indent="0" algn="l" rtl="0">
              <a:spcBef>
                <a:spcPts val="0"/>
              </a:spcBef>
              <a:spcAft>
                <a:spcPts val="0"/>
              </a:spcAft>
              <a:buNone/>
            </a:pPr>
            <a:endParaRPr/>
          </a:p>
          <a:p>
            <a:pPr marL="0" lvl="0" indent="0" algn="l" rtl="0">
              <a:spcBef>
                <a:spcPts val="0"/>
              </a:spcBef>
              <a:spcAft>
                <a:spcPts val="0"/>
              </a:spcAft>
              <a:buNone/>
            </a:pPr>
            <a:r>
              <a:rPr lang="en-GB"/>
              <a:t>Again quite an academic look on a topic that I argue is much, much larger than the world of academia.</a:t>
            </a:r>
            <a:endParaRPr/>
          </a:p>
          <a:p>
            <a:pPr marL="0" lvl="0" indent="0" algn="l" rtl="0">
              <a:spcBef>
                <a:spcPts val="0"/>
              </a:spcBef>
              <a:spcAft>
                <a:spcPts val="0"/>
              </a:spcAft>
              <a:buNone/>
            </a:pPr>
            <a:endParaRPr/>
          </a:p>
          <a:p>
            <a:pPr marL="0" lvl="0" indent="0" algn="l" rtl="0">
              <a:spcBef>
                <a:spcPts val="0"/>
              </a:spcBef>
              <a:spcAft>
                <a:spcPts val="0"/>
              </a:spcAft>
              <a:buNone/>
            </a:pPr>
            <a:r>
              <a:rPr lang="en-GB"/>
              <a:t>This ONS data spectrum doesn’t cover dealing with disclosure control, though I think these two topics move together quite tightly, working together to solve the problem of confidentiality in useful datasets.</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5360" y="1772817"/>
            <a:ext cx="9697077" cy="1440159"/>
          </a:xfrm>
        </p:spPr>
        <p:txBody>
          <a:bodyPr>
            <a:normAutofit/>
          </a:bodyPr>
          <a:lstStyle>
            <a:lvl1pPr algn="l">
              <a:defRPr sz="4500" b="0" i="0" baseline="0">
                <a:latin typeface="Arial" panose="020B0604020202020204" pitchFamily="34" charset="0"/>
              </a:defRPr>
            </a:lvl1pPr>
          </a:lstStyle>
          <a:p>
            <a:r>
              <a:rPr lang="en-US" dirty="0"/>
              <a:t>Insert title here (45pt)</a:t>
            </a:r>
            <a:endParaRPr lang="en-GB" dirty="0"/>
          </a:p>
        </p:txBody>
      </p:sp>
      <p:sp>
        <p:nvSpPr>
          <p:cNvPr id="17" name="Subtitle 2"/>
          <p:cNvSpPr>
            <a:spLocks noGrp="1"/>
          </p:cNvSpPr>
          <p:nvPr>
            <p:ph type="subTitle" idx="1" hasCustomPrompt="1"/>
          </p:nvPr>
        </p:nvSpPr>
        <p:spPr>
          <a:xfrm>
            <a:off x="406401" y="3717033"/>
            <a:ext cx="9794055" cy="681681"/>
          </a:xfrm>
        </p:spPr>
        <p:txBody>
          <a:bodyPr>
            <a:noAutofit/>
          </a:bodyPr>
          <a:lstStyle>
            <a:lvl1pPr marL="0" indent="0" algn="l">
              <a:buNone/>
              <a:defRPr sz="32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406402" y="4581128"/>
            <a:ext cx="10010078" cy="1008462"/>
          </a:xfrm>
        </p:spPr>
        <p:txBody>
          <a:bodyPr>
            <a:noAutofit/>
          </a:bodyPr>
          <a:lstStyle>
            <a:lvl1pPr marL="0" indent="0">
              <a:buNone/>
              <a:defRPr sz="3200" baseline="0">
                <a:latin typeface="Arial" panose="020B0604020202020204" pitchFamily="34" charset="0"/>
              </a:defRPr>
            </a:lvl1pPr>
          </a:lstStyle>
          <a:p>
            <a:pPr lvl="0"/>
            <a:r>
              <a:rPr lang="en-GB" dirty="0"/>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 UK Data Service. Created by Cathie Marsh Institute, University of Manchester</a:t>
            </a:r>
            <a:endParaRPr lang="en-GB" sz="90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Arial" panose="020B0604020202020204" pitchFamily="34" charset="0"/>
              </a:defRPr>
            </a:lvl1pPr>
            <a:lvl2pPr marL="557213" indent="-214313">
              <a:buFont typeface="Arial" pitchFamily="34" charset="0"/>
              <a:buChar char="•"/>
              <a:defRPr sz="3600" baseline="0">
                <a:latin typeface="Arial" panose="020B0604020202020204" pitchFamily="34" charset="0"/>
              </a:defRPr>
            </a:lvl2pPr>
            <a:lvl3pPr marL="942975" indent="-257175">
              <a:buFont typeface="Arial" pitchFamily="34" charset="0"/>
              <a:buChar char="•"/>
              <a:defRPr sz="320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 (no smaller than 32 </a:t>
            </a:r>
            <a:r>
              <a:rPr lang="en-US" dirty="0" err="1"/>
              <a:t>pt</a:t>
            </a:r>
            <a:r>
              <a:rPr lang="en-US" dirty="0"/>
              <a:t> for widescreen)</a:t>
            </a:r>
          </a:p>
        </p:txBody>
      </p:sp>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SLIDE_with-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7" name="Table Placeholder 6"/>
          <p:cNvSpPr>
            <a:spLocks noGrp="1"/>
          </p:cNvSpPr>
          <p:nvPr>
            <p:ph type="tbl" sz="quarter" idx="10" hasCustomPrompt="1"/>
          </p:nvPr>
        </p:nvSpPr>
        <p:spPr>
          <a:xfrm>
            <a:off x="310071" y="1556792"/>
            <a:ext cx="11018440" cy="5099050"/>
          </a:xfrm>
        </p:spPr>
        <p:txBody>
          <a:bodyPr>
            <a:normAutofit/>
          </a:bodyPr>
          <a:lstStyle>
            <a:lvl1pPr>
              <a:defRPr sz="3200"/>
            </a:lvl1pPr>
          </a:lstStyle>
          <a:p>
            <a:r>
              <a:rPr lang="en-GB" dirty="0"/>
              <a:t>Insert table title</a:t>
            </a:r>
          </a:p>
        </p:txBody>
      </p:sp>
      <p:graphicFrame>
        <p:nvGraphicFramePr>
          <p:cNvPr id="8" name="Table 7"/>
          <p:cNvGraphicFramePr>
            <a:graphicFrameLocks noGrp="1"/>
          </p:cNvGraphicFramePr>
          <p:nvPr userDrawn="1"/>
        </p:nvGraphicFramePr>
        <p:xfrm>
          <a:off x="623392" y="2492896"/>
          <a:ext cx="8128000" cy="148336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199538263"/>
                    </a:ext>
                  </a:extLst>
                </a:gridCol>
                <a:gridCol w="2032000">
                  <a:extLst>
                    <a:ext uri="{9D8B030D-6E8A-4147-A177-3AD203B41FA5}">
                      <a16:colId xmlns:a16="http://schemas.microsoft.com/office/drawing/2014/main" val="4081254402"/>
                    </a:ext>
                  </a:extLst>
                </a:gridCol>
                <a:gridCol w="2032000">
                  <a:extLst>
                    <a:ext uri="{9D8B030D-6E8A-4147-A177-3AD203B41FA5}">
                      <a16:colId xmlns:a16="http://schemas.microsoft.com/office/drawing/2014/main" val="4201696562"/>
                    </a:ext>
                  </a:extLst>
                </a:gridCol>
                <a:gridCol w="2032000">
                  <a:extLst>
                    <a:ext uri="{9D8B030D-6E8A-4147-A177-3AD203B41FA5}">
                      <a16:colId xmlns:a16="http://schemas.microsoft.com/office/drawing/2014/main" val="4248670247"/>
                    </a:ext>
                  </a:extLst>
                </a:gridCol>
              </a:tblGrid>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18505858"/>
                  </a:ext>
                </a:extLst>
              </a:tr>
              <a:tr h="370840">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586821533"/>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825856158"/>
                  </a:ext>
                </a:extLst>
              </a:tr>
              <a:tr h="370840">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02191922"/>
                  </a:ext>
                </a:extLst>
              </a:tr>
            </a:tbl>
          </a:graphicData>
        </a:graphic>
      </p:graphicFrame>
    </p:spTree>
    <p:extLst>
      <p:ext uri="{BB962C8B-B14F-4D97-AF65-F5344CB8AC3E}">
        <p14:creationId xmlns:p14="http://schemas.microsoft.com/office/powerpoint/2010/main" val="239385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4"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624417" y="3213103"/>
            <a:ext cx="6720416" cy="576263"/>
          </a:xfrm>
        </p:spPr>
        <p:txBody>
          <a:bodyPr>
            <a:noAutofit/>
          </a:bodyPr>
          <a:lstStyle>
            <a:lvl1pPr marL="0" indent="0">
              <a:buNone/>
              <a:defRPr sz="3200"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624417" y="4076703"/>
            <a:ext cx="6720416" cy="720725"/>
          </a:xfrm>
        </p:spPr>
        <p:txBody>
          <a:bodyPr>
            <a:normAutofit/>
          </a:bodyPr>
          <a:lstStyle>
            <a:lvl1pPr marL="0" indent="0">
              <a:buFontTx/>
              <a:buNone/>
              <a:defRPr sz="3200"/>
            </a:lvl1pPr>
          </a:lstStyle>
          <a:p>
            <a:pPr lvl="0"/>
            <a:r>
              <a:rPr lang="en-GB" dirty="0"/>
              <a:t>Email</a:t>
            </a:r>
          </a:p>
        </p:txBody>
      </p:sp>
      <p:sp>
        <p:nvSpPr>
          <p:cNvPr id="3" name="TextBox 2"/>
          <p:cNvSpPr txBox="1"/>
          <p:nvPr userDrawn="1"/>
        </p:nvSpPr>
        <p:spPr>
          <a:xfrm>
            <a:off x="335360" y="505782"/>
            <a:ext cx="7891453" cy="784830"/>
          </a:xfrm>
          <a:prstGeom prst="rect">
            <a:avLst/>
          </a:prstGeom>
          <a:noFill/>
        </p:spPr>
        <p:txBody>
          <a:bodyPr wrap="square" rtlCol="0">
            <a:spAutoFit/>
          </a:bodyPr>
          <a:lstStyle/>
          <a:p>
            <a:r>
              <a:rPr lang="en-GB" sz="4500" dirty="0">
                <a:latin typeface="Arial" panose="020B0604020202020204" pitchFamily="34" charset="0"/>
              </a:rPr>
              <a:t>Questions</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Tree>
    <p:extLst>
      <p:ext uri="{BB962C8B-B14F-4D97-AF65-F5344CB8AC3E}">
        <p14:creationId xmlns:p14="http://schemas.microsoft.com/office/powerpoint/2010/main" val="404361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6"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624417" y="3213104"/>
            <a:ext cx="6720416" cy="576263"/>
          </a:xfrm>
        </p:spPr>
        <p:txBody>
          <a:bodyPr>
            <a:noAutofit/>
          </a:bodyPr>
          <a:lstStyle>
            <a:lvl1pPr marL="0" indent="0">
              <a:buNone/>
              <a:defRPr sz="3200"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624417" y="4076704"/>
            <a:ext cx="6720416" cy="720725"/>
          </a:xfrm>
        </p:spPr>
        <p:txBody>
          <a:bodyPr>
            <a:normAutofit/>
          </a:bodyPr>
          <a:lstStyle>
            <a:lvl1pPr marL="0" indent="0">
              <a:buFontTx/>
              <a:buNone/>
              <a:defRPr sz="3200"/>
            </a:lvl1pPr>
          </a:lstStyle>
          <a:p>
            <a:pPr lvl="0"/>
            <a:r>
              <a:rPr lang="en-GB"/>
              <a:t>Email</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2"/>
            <a:ext cx="1872208" cy="445533"/>
          </a:xfrm>
          <a:prstGeom prst="rect">
            <a:avLst/>
          </a:prstGeom>
          <a:noFill/>
        </p:spPr>
      </p:pic>
      <p:sp>
        <p:nvSpPr>
          <p:cNvPr id="8" name="Google Shape;6;p1">
            <a:extLst>
              <a:ext uri="{FF2B5EF4-FFF2-40B4-BE49-F238E27FC236}">
                <a16:creationId xmlns:a16="http://schemas.microsoft.com/office/drawing/2014/main" id="{D21881F6-AF7D-4E98-97FD-F313AD22E7DD}"/>
              </a:ext>
            </a:extLst>
          </p:cNvPr>
          <p:cNvSpPr txBox="1">
            <a:spLocks noGrp="1"/>
          </p:cNvSpPr>
          <p:nvPr>
            <p:ph type="title" hasCustomPrompt="1"/>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3733">
                <a:solidFill>
                  <a:schemeClr val="dk1"/>
                </a:solidFill>
              </a:defRPr>
            </a:lvl1pPr>
            <a:lvl2pPr lvl="1">
              <a:spcBef>
                <a:spcPts val="0"/>
              </a:spcBef>
              <a:spcAft>
                <a:spcPts val="0"/>
              </a:spcAft>
              <a:buClr>
                <a:schemeClr val="dk1"/>
              </a:buClr>
              <a:buSzPts val="2800"/>
              <a:buNone/>
              <a:defRPr sz="3733">
                <a:solidFill>
                  <a:schemeClr val="dk1"/>
                </a:solidFill>
              </a:defRPr>
            </a:lvl2pPr>
            <a:lvl3pPr lvl="2">
              <a:spcBef>
                <a:spcPts val="0"/>
              </a:spcBef>
              <a:spcAft>
                <a:spcPts val="0"/>
              </a:spcAft>
              <a:buClr>
                <a:schemeClr val="dk1"/>
              </a:buClr>
              <a:buSzPts val="2800"/>
              <a:buNone/>
              <a:defRPr sz="3733">
                <a:solidFill>
                  <a:schemeClr val="dk1"/>
                </a:solidFill>
              </a:defRPr>
            </a:lvl3pPr>
            <a:lvl4pPr lvl="3">
              <a:spcBef>
                <a:spcPts val="0"/>
              </a:spcBef>
              <a:spcAft>
                <a:spcPts val="0"/>
              </a:spcAft>
              <a:buClr>
                <a:schemeClr val="dk1"/>
              </a:buClr>
              <a:buSzPts val="2800"/>
              <a:buNone/>
              <a:defRPr sz="3733">
                <a:solidFill>
                  <a:schemeClr val="dk1"/>
                </a:solidFill>
              </a:defRPr>
            </a:lvl4pPr>
            <a:lvl5pPr lvl="4">
              <a:spcBef>
                <a:spcPts val="0"/>
              </a:spcBef>
              <a:spcAft>
                <a:spcPts val="0"/>
              </a:spcAft>
              <a:buClr>
                <a:schemeClr val="dk1"/>
              </a:buClr>
              <a:buSzPts val="2800"/>
              <a:buNone/>
              <a:defRPr sz="3733">
                <a:solidFill>
                  <a:schemeClr val="dk1"/>
                </a:solidFill>
              </a:defRPr>
            </a:lvl5pPr>
            <a:lvl6pPr lvl="5">
              <a:spcBef>
                <a:spcPts val="0"/>
              </a:spcBef>
              <a:spcAft>
                <a:spcPts val="0"/>
              </a:spcAft>
              <a:buClr>
                <a:schemeClr val="dk1"/>
              </a:buClr>
              <a:buSzPts val="2800"/>
              <a:buNone/>
              <a:defRPr sz="3733">
                <a:solidFill>
                  <a:schemeClr val="dk1"/>
                </a:solidFill>
              </a:defRPr>
            </a:lvl6pPr>
            <a:lvl7pPr lvl="6">
              <a:spcBef>
                <a:spcPts val="0"/>
              </a:spcBef>
              <a:spcAft>
                <a:spcPts val="0"/>
              </a:spcAft>
              <a:buClr>
                <a:schemeClr val="dk1"/>
              </a:buClr>
              <a:buSzPts val="2800"/>
              <a:buNone/>
              <a:defRPr sz="3733">
                <a:solidFill>
                  <a:schemeClr val="dk1"/>
                </a:solidFill>
              </a:defRPr>
            </a:lvl7pPr>
            <a:lvl8pPr lvl="7">
              <a:spcBef>
                <a:spcPts val="0"/>
              </a:spcBef>
              <a:spcAft>
                <a:spcPts val="0"/>
              </a:spcAft>
              <a:buClr>
                <a:schemeClr val="dk1"/>
              </a:buClr>
              <a:buSzPts val="2800"/>
              <a:buNone/>
              <a:defRPr sz="3733">
                <a:solidFill>
                  <a:schemeClr val="dk1"/>
                </a:solidFill>
              </a:defRPr>
            </a:lvl8pPr>
            <a:lvl9pPr lvl="8">
              <a:spcBef>
                <a:spcPts val="0"/>
              </a:spcBef>
              <a:spcAft>
                <a:spcPts val="0"/>
              </a:spcAft>
              <a:buClr>
                <a:schemeClr val="dk1"/>
              </a:buClr>
              <a:buSzPts val="2800"/>
              <a:buNone/>
              <a:defRPr sz="3733">
                <a:solidFill>
                  <a:schemeClr val="dk1"/>
                </a:solidFill>
              </a:defRPr>
            </a:lvl9pPr>
          </a:lstStyle>
          <a:p>
            <a:r>
              <a:rPr lang="en-GB"/>
              <a:t>Questions</a:t>
            </a:r>
            <a:endParaRPr/>
          </a:p>
        </p:txBody>
      </p:sp>
    </p:spTree>
    <p:extLst>
      <p:ext uri="{BB962C8B-B14F-4D97-AF65-F5344CB8AC3E}">
        <p14:creationId xmlns:p14="http://schemas.microsoft.com/office/powerpoint/2010/main" val="19667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8402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21458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79245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5" r:id="rId3"/>
    <p:sldLayoutId id="2147483673" r:id="rId4"/>
    <p:sldLayoutId id="2147483678" r:id="rId5"/>
    <p:sldLayoutId id="2147483679" r:id="rId6"/>
    <p:sldLayoutId id="2147483680" r:id="rId7"/>
    <p:sldLayoutId id="2147483681" r:id="rId8"/>
  </p:sldLayoutIdLst>
  <p:txStyles>
    <p:titleStyle>
      <a:lvl1pPr algn="ctr" defTabSz="685800" rtl="0" eaLnBrk="1" latinLnBrk="0" hangingPunct="1">
        <a:spcBef>
          <a:spcPct val="0"/>
        </a:spcBef>
        <a:buNone/>
        <a:defRPr sz="45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tinyurl.com/Synth-DataInGov"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www.ons.gov.uk/methodology/methodologicalpublications/generalmethodology/onsworkingpaperseries/onsmethodologyworkingpaperseriesnumber16syntheticdatapilot"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medium.com/the-downlinq/rareplanes-exploring-the-value-of-synthetic-data-part-1-29f0a674054b"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hyperlink" Target="https://ncase.me/trust/" TargetMode="External"/><Relationship Id="rId4" Type="http://schemas.openxmlformats.org/officeDocument/2006/relationships/hyperlink" Target="http://www.youtube.com/watch?v=P1IcaBn3ej0"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www.mockaroo.com/"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hyperlink" Target="http://www.faker.readthedocs.io/" TargetMode="External"/><Relationship Id="rId4" Type="http://schemas.openxmlformats.org/officeDocument/2006/relationships/hyperlink" Target="http://www.synthpop.org.uk/get-started.html"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4500" dirty="0"/>
              <a:t>Synthetic Data 3 – Coarsening, Mimicking &amp; Simulation.</a:t>
            </a:r>
            <a:endParaRPr lang="en-GB" dirty="0"/>
          </a:p>
        </p:txBody>
      </p:sp>
      <p:sp>
        <p:nvSpPr>
          <p:cNvPr id="3" name="Subtitle 2"/>
          <p:cNvSpPr>
            <a:spLocks noGrp="1"/>
          </p:cNvSpPr>
          <p:nvPr>
            <p:ph type="subTitle" idx="1"/>
          </p:nvPr>
        </p:nvSpPr>
        <p:spPr/>
        <p:txBody>
          <a:bodyPr/>
          <a:lstStyle/>
          <a:p>
            <a:r>
              <a:rPr lang="en-GB" dirty="0"/>
              <a:t>Joseph Allen, Research Associate</a:t>
            </a:r>
          </a:p>
        </p:txBody>
      </p:sp>
      <p:sp>
        <p:nvSpPr>
          <p:cNvPr id="4" name="Content Placeholder 3"/>
          <p:cNvSpPr>
            <a:spLocks noGrp="1"/>
          </p:cNvSpPr>
          <p:nvPr>
            <p:ph sz="quarter" idx="10"/>
          </p:nvPr>
        </p:nvSpPr>
        <p:spPr/>
        <p:txBody>
          <a:bodyPr/>
          <a:lstStyle/>
          <a:p>
            <a:r>
              <a:rPr lang="en-GB" dirty="0"/>
              <a:t>1st June 2021</a:t>
            </a:r>
          </a:p>
        </p:txBody>
      </p:sp>
      <p:sp>
        <p:nvSpPr>
          <p:cNvPr id="5" name="Rectangle 4"/>
          <p:cNvSpPr/>
          <p:nvPr/>
        </p:nvSpPr>
        <p:spPr>
          <a:xfrm>
            <a:off x="479376" y="6237312"/>
            <a:ext cx="6734539" cy="230832"/>
          </a:xfrm>
          <a:prstGeom prst="rect">
            <a:avLst/>
          </a:prstGeom>
          <a:solidFill>
            <a:schemeClr val="bg1"/>
          </a:solidFill>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2021 UK Data Service. Created by Cathie Marsh Institute, University of Manchester</a:t>
            </a:r>
            <a:endParaRPr lang="en-GB" sz="900" dirty="0"/>
          </a:p>
        </p:txBody>
      </p:sp>
    </p:spTree>
    <p:extLst>
      <p:ext uri="{BB962C8B-B14F-4D97-AF65-F5344CB8AC3E}">
        <p14:creationId xmlns:p14="http://schemas.microsoft.com/office/powerpoint/2010/main" val="4241201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r>
              <a:rPr lang="en-GB"/>
              <a:t>Disclosure Control</a:t>
            </a:r>
            <a:endParaRPr/>
          </a:p>
        </p:txBody>
      </p:sp>
      <p:sp>
        <p:nvSpPr>
          <p:cNvPr id="121" name="Google Shape;121;p2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fontScale="85000" lnSpcReduction="20000"/>
          </a:bodyPr>
          <a:lstStyle/>
          <a:p>
            <a:pPr marL="0" indent="0"/>
            <a:r>
              <a:rPr lang="en-GB"/>
              <a:t>Methods to protect the confidentiality of the subjects of research.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rmAutofit/>
          </a:bodyPr>
          <a:lstStyle/>
          <a:p>
            <a:r>
              <a:rPr lang="en-GB"/>
              <a:t>Disclosure Control - Coarsening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r>
              <a:rPr lang="en-GB"/>
              <a:t>Coarsening</a:t>
            </a:r>
            <a:endParaRPr/>
          </a:p>
        </p:txBody>
      </p:sp>
      <p:sp>
        <p:nvSpPr>
          <p:cNvPr id="132" name="Google Shape;132;p25"/>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marL="0" indent="0"/>
            <a:r>
              <a:rPr lang="en-GB"/>
              <a:t>Reducing the precision of data to protect individuals.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Case Study - Address</a:t>
            </a:r>
            <a:endParaRPr/>
          </a:p>
          <a:p>
            <a:pPr algn="l"/>
            <a:endParaRPr/>
          </a:p>
        </p:txBody>
      </p:sp>
      <p:graphicFrame>
        <p:nvGraphicFramePr>
          <p:cNvPr id="138" name="Google Shape;138;p26"/>
          <p:cNvGraphicFramePr/>
          <p:nvPr>
            <p:extLst>
              <p:ext uri="{D42A27DB-BD31-4B8C-83A1-F6EECF244321}">
                <p14:modId xmlns:p14="http://schemas.microsoft.com/office/powerpoint/2010/main" val="2034685268"/>
              </p:ext>
            </p:extLst>
          </p:nvPr>
        </p:nvGraphicFramePr>
        <p:xfrm>
          <a:off x="245200" y="2921000"/>
          <a:ext cx="11584001" cy="1310560"/>
        </p:xfrm>
        <a:graphic>
          <a:graphicData uri="http://schemas.openxmlformats.org/drawingml/2006/table">
            <a:tbl>
              <a:tblPr firstRow="1">
                <a:noFill/>
              </a:tblPr>
              <a:tblGrid>
                <a:gridCol w="1930667">
                  <a:extLst>
                    <a:ext uri="{9D8B030D-6E8A-4147-A177-3AD203B41FA5}">
                      <a16:colId xmlns:a16="http://schemas.microsoft.com/office/drawing/2014/main" val="20000"/>
                    </a:ext>
                  </a:extLst>
                </a:gridCol>
                <a:gridCol w="1930667">
                  <a:extLst>
                    <a:ext uri="{9D8B030D-6E8A-4147-A177-3AD203B41FA5}">
                      <a16:colId xmlns:a16="http://schemas.microsoft.com/office/drawing/2014/main" val="20001"/>
                    </a:ext>
                  </a:extLst>
                </a:gridCol>
                <a:gridCol w="1930667">
                  <a:extLst>
                    <a:ext uri="{9D8B030D-6E8A-4147-A177-3AD203B41FA5}">
                      <a16:colId xmlns:a16="http://schemas.microsoft.com/office/drawing/2014/main" val="20002"/>
                    </a:ext>
                  </a:extLst>
                </a:gridCol>
                <a:gridCol w="2544200">
                  <a:extLst>
                    <a:ext uri="{9D8B030D-6E8A-4147-A177-3AD203B41FA5}">
                      <a16:colId xmlns:a16="http://schemas.microsoft.com/office/drawing/2014/main" val="20003"/>
                    </a:ext>
                  </a:extLst>
                </a:gridCol>
                <a:gridCol w="1317133">
                  <a:extLst>
                    <a:ext uri="{9D8B030D-6E8A-4147-A177-3AD203B41FA5}">
                      <a16:colId xmlns:a16="http://schemas.microsoft.com/office/drawing/2014/main" val="20004"/>
                    </a:ext>
                  </a:extLst>
                </a:gridCol>
                <a:gridCol w="1930667">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a:t>last_name</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a:t>email</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dirty="0"/>
                        <a:t>address</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highlight>
                            <a:srgbClr val="D9EAD3"/>
                          </a:highlight>
                        </a:rPr>
                        <a:t>0001</a:t>
                      </a:r>
                      <a:endParaRPr sz="1800">
                        <a:highlight>
                          <a:srgbClr val="D9EAD3"/>
                        </a:highlight>
                      </a:endParaRPr>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a:t>Joseph </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a:t>Allen</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a:t>jallen@123.com</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a:t>M</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dirty="0"/>
                        <a:t>10 Pawling </a:t>
                      </a:r>
                      <a:r>
                        <a:rPr lang="en-GB" sz="1800" dirty="0" err="1"/>
                        <a:t>Center</a:t>
                      </a:r>
                      <a:r>
                        <a:rPr lang="en-GB" sz="1800" dirty="0"/>
                        <a:t>, M3 6GA</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Case Study - Addresses</a:t>
            </a:r>
            <a:endParaRPr/>
          </a:p>
          <a:p>
            <a:pPr algn="l"/>
            <a:endParaRPr/>
          </a:p>
        </p:txBody>
      </p:sp>
      <p:sp>
        <p:nvSpPr>
          <p:cNvPr id="144" name="Google Shape;144;p2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lr>
                <a:schemeClr val="dk1"/>
              </a:buClr>
            </a:pPr>
            <a:r>
              <a:rPr lang="en-GB">
                <a:solidFill>
                  <a:schemeClr val="dk1"/>
                </a:solidFill>
                <a:highlight>
                  <a:srgbClr val="FFF2CC"/>
                </a:highlight>
              </a:rPr>
              <a:t>66</a:t>
            </a:r>
            <a:r>
              <a:rPr lang="en-GB">
                <a:solidFill>
                  <a:schemeClr val="dk1"/>
                </a:solidFill>
                <a:highlight>
                  <a:srgbClr val="FFFFFF"/>
                </a:highlight>
              </a:rPr>
              <a:t> </a:t>
            </a:r>
            <a:r>
              <a:rPr lang="en-GB">
                <a:solidFill>
                  <a:schemeClr val="dk1"/>
                </a:solidFill>
              </a:rPr>
              <a:t>Pawling Center, M3 6GA</a:t>
            </a:r>
            <a:endParaRPr>
              <a:solidFill>
                <a:schemeClr val="dk1"/>
              </a:solidFill>
            </a:endParaRPr>
          </a:p>
          <a:p>
            <a:pPr>
              <a:buClr>
                <a:schemeClr val="dk1"/>
              </a:buClr>
            </a:pPr>
            <a:r>
              <a:rPr lang="en-GB">
                <a:solidFill>
                  <a:schemeClr val="dk1"/>
                </a:solidFill>
              </a:rPr>
              <a:t>Pawling Center, M3 6GA</a:t>
            </a:r>
            <a:endParaRPr>
              <a:solidFill>
                <a:schemeClr val="dk1"/>
              </a:solidFill>
            </a:endParaRPr>
          </a:p>
          <a:p>
            <a:pPr>
              <a:buClr>
                <a:schemeClr val="dk1"/>
              </a:buClr>
            </a:pPr>
            <a:r>
              <a:rPr lang="en-GB">
                <a:solidFill>
                  <a:schemeClr val="dk1"/>
                </a:solidFill>
              </a:rPr>
              <a:t>M36G</a:t>
            </a:r>
            <a:endParaRPr>
              <a:solidFill>
                <a:schemeClr val="dk1"/>
              </a:solidFill>
            </a:endParaRPr>
          </a:p>
          <a:p>
            <a:pPr>
              <a:buClr>
                <a:schemeClr val="dk1"/>
              </a:buClr>
            </a:pPr>
            <a:r>
              <a:rPr lang="en-GB">
                <a:solidFill>
                  <a:schemeClr val="dk1"/>
                </a:solidFill>
              </a:rPr>
              <a:t>M3</a:t>
            </a:r>
            <a:endParaRPr>
              <a:solidFill>
                <a:schemeClr val="dk1"/>
              </a:solidFill>
            </a:endParaRPr>
          </a:p>
          <a:p>
            <a:pPr>
              <a:buClr>
                <a:schemeClr val="dk1"/>
              </a:buClr>
            </a:pPr>
            <a:r>
              <a:rPr lang="en-GB">
                <a:solidFill>
                  <a:schemeClr val="dk1"/>
                </a:solidFill>
              </a:rPr>
              <a:t>Manchester</a:t>
            </a:r>
            <a:endParaRPr>
              <a:solidFill>
                <a:schemeClr val="dk1"/>
              </a:solidFill>
            </a:endParaRPr>
          </a:p>
          <a:p>
            <a:pPr marL="0" indent="0">
              <a:buNone/>
            </a:pPr>
            <a:endParaRPr>
              <a:solidFill>
                <a:schemeClr val="dk1"/>
              </a:solidFill>
            </a:endParaRPr>
          </a:p>
          <a:p>
            <a:pPr indent="0">
              <a:spcAft>
                <a:spcPts val="1600"/>
              </a:spcAft>
              <a:buNone/>
            </a:pPr>
            <a:endParaRPr sz="2933"/>
          </a:p>
        </p:txBody>
      </p:sp>
      <p:pic>
        <p:nvPicPr>
          <p:cNvPr id="145" name="Google Shape;145;p27" descr="Manchester alleyway"/>
          <p:cNvPicPr preferRelativeResize="0"/>
          <p:nvPr/>
        </p:nvPicPr>
        <p:blipFill>
          <a:blip r:embed="rId3">
            <a:alphaModFix/>
          </a:blip>
          <a:stretch>
            <a:fillRect/>
          </a:stretch>
        </p:blipFill>
        <p:spPr>
          <a:xfrm>
            <a:off x="8214802" y="2127267"/>
            <a:ext cx="3419433" cy="455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Address Precision</a:t>
            </a:r>
            <a:endParaRPr/>
          </a:p>
        </p:txBody>
      </p:sp>
      <p:sp>
        <p:nvSpPr>
          <p:cNvPr id="151" name="Google Shape;151;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GB"/>
              <a:t>What if we take it further?</a:t>
            </a:r>
            <a:endParaRPr/>
          </a:p>
          <a:p>
            <a:pPr>
              <a:spcBef>
                <a:spcPts val="1600"/>
              </a:spcBef>
            </a:pPr>
            <a:r>
              <a:rPr lang="en-GB"/>
              <a:t>West Midlands</a:t>
            </a:r>
            <a:endParaRPr/>
          </a:p>
          <a:p>
            <a:r>
              <a:rPr lang="en-GB"/>
              <a:t>United Kingdom</a:t>
            </a:r>
            <a:endParaRPr/>
          </a:p>
          <a:p>
            <a:r>
              <a:rPr lang="en-GB"/>
              <a:t>Europe</a:t>
            </a:r>
            <a:endParaRPr/>
          </a:p>
          <a:p>
            <a:r>
              <a:rPr lang="en-GB"/>
              <a:t>Earth</a:t>
            </a:r>
            <a:endParaRPr/>
          </a:p>
        </p:txBody>
      </p:sp>
      <p:pic>
        <p:nvPicPr>
          <p:cNvPr id="152" name="Google Shape;152;p28" descr="Earth"/>
          <p:cNvPicPr preferRelativeResize="0"/>
          <p:nvPr/>
        </p:nvPicPr>
        <p:blipFill>
          <a:blip r:embed="rId3">
            <a:alphaModFix/>
          </a:blip>
          <a:stretch>
            <a:fillRect/>
          </a:stretch>
        </p:blipFill>
        <p:spPr>
          <a:xfrm>
            <a:off x="6580267" y="1839634"/>
            <a:ext cx="4407335" cy="44073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dirty="0"/>
              <a:t>Case Study - Coarsened</a:t>
            </a:r>
            <a:endParaRPr dirty="0"/>
          </a:p>
          <a:p>
            <a:pPr algn="l"/>
            <a:endParaRPr dirty="0"/>
          </a:p>
        </p:txBody>
      </p:sp>
      <p:graphicFrame>
        <p:nvGraphicFramePr>
          <p:cNvPr id="158" name="Google Shape;158;p29"/>
          <p:cNvGraphicFramePr/>
          <p:nvPr>
            <p:extLst>
              <p:ext uri="{D42A27DB-BD31-4B8C-83A1-F6EECF244321}">
                <p14:modId xmlns:p14="http://schemas.microsoft.com/office/powerpoint/2010/main" val="1597378932"/>
              </p:ext>
            </p:extLst>
          </p:nvPr>
        </p:nvGraphicFramePr>
        <p:xfrm>
          <a:off x="245200" y="2921000"/>
          <a:ext cx="11584001" cy="1036240"/>
        </p:xfrm>
        <a:graphic>
          <a:graphicData uri="http://schemas.openxmlformats.org/drawingml/2006/table">
            <a:tbl>
              <a:tblPr firstRow="1">
                <a:noFill/>
              </a:tblPr>
              <a:tblGrid>
                <a:gridCol w="1930667">
                  <a:extLst>
                    <a:ext uri="{9D8B030D-6E8A-4147-A177-3AD203B41FA5}">
                      <a16:colId xmlns:a16="http://schemas.microsoft.com/office/drawing/2014/main" val="20000"/>
                    </a:ext>
                  </a:extLst>
                </a:gridCol>
                <a:gridCol w="1930667">
                  <a:extLst>
                    <a:ext uri="{9D8B030D-6E8A-4147-A177-3AD203B41FA5}">
                      <a16:colId xmlns:a16="http://schemas.microsoft.com/office/drawing/2014/main" val="20001"/>
                    </a:ext>
                  </a:extLst>
                </a:gridCol>
                <a:gridCol w="1930667">
                  <a:extLst>
                    <a:ext uri="{9D8B030D-6E8A-4147-A177-3AD203B41FA5}">
                      <a16:colId xmlns:a16="http://schemas.microsoft.com/office/drawing/2014/main" val="20002"/>
                    </a:ext>
                  </a:extLst>
                </a:gridCol>
                <a:gridCol w="2544200">
                  <a:extLst>
                    <a:ext uri="{9D8B030D-6E8A-4147-A177-3AD203B41FA5}">
                      <a16:colId xmlns:a16="http://schemas.microsoft.com/office/drawing/2014/main" val="20003"/>
                    </a:ext>
                  </a:extLst>
                </a:gridCol>
                <a:gridCol w="1317133">
                  <a:extLst>
                    <a:ext uri="{9D8B030D-6E8A-4147-A177-3AD203B41FA5}">
                      <a16:colId xmlns:a16="http://schemas.microsoft.com/office/drawing/2014/main" val="20004"/>
                    </a:ext>
                  </a:extLst>
                </a:gridCol>
                <a:gridCol w="1930667">
                  <a:extLst>
                    <a:ext uri="{9D8B030D-6E8A-4147-A177-3AD203B41FA5}">
                      <a16:colId xmlns:a16="http://schemas.microsoft.com/office/drawing/2014/main" val="20005"/>
                    </a:ext>
                  </a:extLst>
                </a:gridCol>
              </a:tblGrid>
              <a:tr h="518120">
                <a:tc>
                  <a:txBody>
                    <a:bodyPr/>
                    <a:lstStyle/>
                    <a:p>
                      <a:pPr marL="0" lvl="0" indent="0" algn="l" rtl="0">
                        <a:spcBef>
                          <a:spcPts val="0"/>
                        </a:spcBef>
                        <a:spcAft>
                          <a:spcPts val="0"/>
                        </a:spcAft>
                        <a:buNone/>
                      </a:pPr>
                      <a:r>
                        <a:rPr lang="en-GB" sz="1800"/>
                        <a:t>ID</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a:txBody>
                    <a:bodyPr/>
                    <a:lstStyle/>
                    <a:p>
                      <a:pPr marL="0" lvl="0" indent="0" algn="l" rtl="0">
                        <a:spcBef>
                          <a:spcPts val="0"/>
                        </a:spcBef>
                        <a:spcAft>
                          <a:spcPts val="0"/>
                        </a:spcAft>
                        <a:buNone/>
                      </a:pPr>
                      <a:r>
                        <a:rPr lang="en-GB" sz="1800"/>
                        <a:t>last_name</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a:txBody>
                    <a:bodyPr/>
                    <a:lstStyle/>
                    <a:p>
                      <a:pPr marL="0" lvl="0" indent="0" algn="l" rtl="0">
                        <a:spcBef>
                          <a:spcPts val="0"/>
                        </a:spcBef>
                        <a:spcAft>
                          <a:spcPts val="0"/>
                        </a:spcAft>
                        <a:buNone/>
                      </a:pPr>
                      <a:r>
                        <a:rPr lang="en-GB" sz="1800"/>
                        <a:t>email</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a:txBody>
                    <a:bodyPr/>
                    <a:lstStyle/>
                    <a:p>
                      <a:pPr marL="0" lvl="0" indent="0" algn="l" rtl="0">
                        <a:spcBef>
                          <a:spcPts val="0"/>
                        </a:spcBef>
                        <a:spcAft>
                          <a:spcPts val="0"/>
                        </a:spcAft>
                        <a:buNone/>
                      </a:pPr>
                      <a:r>
                        <a:rPr lang="en-GB" sz="1800"/>
                        <a:t>address</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highlight>
                            <a:srgbClr val="D9EAD3"/>
                          </a:highlight>
                        </a:rPr>
                        <a:t>0001</a:t>
                      </a:r>
                      <a:endParaRPr sz="1800">
                        <a:highlight>
                          <a:srgbClr val="D9EAD3"/>
                        </a:highlight>
                      </a:endParaRPr>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a:txBody>
                    <a:bodyPr/>
                    <a:lstStyle/>
                    <a:p>
                      <a:pPr marL="0" lvl="0" indent="0" algn="l" rtl="0">
                        <a:spcBef>
                          <a:spcPts val="0"/>
                        </a:spcBef>
                        <a:spcAft>
                          <a:spcPts val="0"/>
                        </a:spcAft>
                        <a:buNone/>
                      </a:pPr>
                      <a:r>
                        <a:rPr lang="en-GB" sz="1800"/>
                        <a:t>Joseph </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a:txBody>
                    <a:bodyPr/>
                    <a:lstStyle/>
                    <a:p>
                      <a:pPr marL="0" lvl="0" indent="0" algn="l" rtl="0">
                        <a:spcBef>
                          <a:spcPts val="0"/>
                        </a:spcBef>
                        <a:spcAft>
                          <a:spcPts val="0"/>
                        </a:spcAft>
                        <a:buNone/>
                      </a:pPr>
                      <a:r>
                        <a:rPr lang="en-GB" sz="1800"/>
                        <a:t>Allen</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a:txBody>
                    <a:bodyPr/>
                    <a:lstStyle/>
                    <a:p>
                      <a:pPr marL="0" lvl="0" indent="0" algn="l" rtl="0">
                        <a:spcBef>
                          <a:spcPts val="0"/>
                        </a:spcBef>
                        <a:spcAft>
                          <a:spcPts val="0"/>
                        </a:spcAft>
                        <a:buNone/>
                      </a:pPr>
                      <a:r>
                        <a:rPr lang="en-GB" sz="1800"/>
                        <a:t>jallen@123.com</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a:txBody>
                    <a:bodyPr/>
                    <a:lstStyle/>
                    <a:p>
                      <a:pPr marL="0" lvl="0" indent="0" algn="l" rtl="0">
                        <a:spcBef>
                          <a:spcPts val="0"/>
                        </a:spcBef>
                        <a:spcAft>
                          <a:spcPts val="0"/>
                        </a:spcAft>
                        <a:buNone/>
                      </a:pPr>
                      <a:r>
                        <a:rPr lang="en-GB" sz="1800" dirty="0"/>
                        <a:t>M</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a:txBody>
                    <a:bodyPr/>
                    <a:lstStyle/>
                    <a:p>
                      <a:pPr marL="0" lvl="0" indent="0" algn="l" rtl="0">
                        <a:spcBef>
                          <a:spcPts val="0"/>
                        </a:spcBef>
                        <a:spcAft>
                          <a:spcPts val="0"/>
                        </a:spcAft>
                        <a:buNone/>
                      </a:pPr>
                      <a:r>
                        <a:rPr lang="en-GB" sz="1800" dirty="0"/>
                        <a:t>Manchester</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dirty="0"/>
              <a:t>Weights and Heights</a:t>
            </a:r>
            <a:endParaRPr dirty="0"/>
          </a:p>
          <a:p>
            <a:pPr algn="l"/>
            <a:endParaRPr dirty="0"/>
          </a:p>
        </p:txBody>
      </p:sp>
      <p:graphicFrame>
        <p:nvGraphicFramePr>
          <p:cNvPr id="165" name="Google Shape;165;p30"/>
          <p:cNvGraphicFramePr/>
          <p:nvPr>
            <p:extLst>
              <p:ext uri="{D42A27DB-BD31-4B8C-83A1-F6EECF244321}">
                <p14:modId xmlns:p14="http://schemas.microsoft.com/office/powerpoint/2010/main" val="1293102933"/>
              </p:ext>
            </p:extLst>
          </p:nvPr>
        </p:nvGraphicFramePr>
        <p:xfrm>
          <a:off x="791351" y="2373107"/>
          <a:ext cx="10609299" cy="3703300"/>
        </p:xfrm>
        <a:graphic>
          <a:graphicData uri="http://schemas.openxmlformats.org/drawingml/2006/table">
            <a:tbl>
              <a:tblPr firstRow="1">
                <a:noFill/>
              </a:tblPr>
              <a:tblGrid>
                <a:gridCol w="3536433">
                  <a:extLst>
                    <a:ext uri="{9D8B030D-6E8A-4147-A177-3AD203B41FA5}">
                      <a16:colId xmlns:a16="http://schemas.microsoft.com/office/drawing/2014/main" val="20000"/>
                    </a:ext>
                  </a:extLst>
                </a:gridCol>
                <a:gridCol w="4325533">
                  <a:extLst>
                    <a:ext uri="{9D8B030D-6E8A-4147-A177-3AD203B41FA5}">
                      <a16:colId xmlns:a16="http://schemas.microsoft.com/office/drawing/2014/main" val="20001"/>
                    </a:ext>
                  </a:extLst>
                </a:gridCol>
                <a:gridCol w="2747333">
                  <a:extLst>
                    <a:ext uri="{9D8B030D-6E8A-4147-A177-3AD203B41FA5}">
                      <a16:colId xmlns:a16="http://schemas.microsoft.com/office/drawing/2014/main" val="20002"/>
                    </a:ext>
                  </a:extLst>
                </a:gridCol>
              </a:tblGrid>
              <a:tr h="525400">
                <a:tc>
                  <a:txBody>
                    <a:bodyPr/>
                    <a:lstStyle/>
                    <a:p>
                      <a:pPr marL="0" lvl="0" indent="0" algn="l" rtl="0">
                        <a:spcBef>
                          <a:spcPts val="0"/>
                        </a:spcBef>
                        <a:spcAft>
                          <a:spcPts val="0"/>
                        </a:spcAft>
                        <a:buNone/>
                      </a:pPr>
                      <a:r>
                        <a:rPr lang="en-GB" sz="1800"/>
                        <a:t>Student ID</a:t>
                      </a:r>
                      <a:endParaRPr sz="1800"/>
                    </a:p>
                  </a:txBody>
                  <a:tcPr marL="121900" marR="121900" marT="121900" marB="121900">
                    <a:lnR w="12700" cap="flat" cmpd="sng" algn="ctr">
                      <a:solidFill>
                        <a:schemeClr val="tx1"/>
                      </a:solidFill>
                      <a:prstDash val="solid"/>
                      <a:round/>
                      <a:headEnd type="none" w="med" len="med"/>
                      <a:tailEnd type="none" w="med" len="med"/>
                    </a:lnR>
                  </a:tcPr>
                </a:tc>
                <a:tc>
                  <a:txBody>
                    <a:bodyPr/>
                    <a:lstStyle/>
                    <a:p>
                      <a:pPr marL="0" lvl="0" indent="0" algn="l" rtl="0">
                        <a:spcBef>
                          <a:spcPts val="0"/>
                        </a:spcBef>
                        <a:spcAft>
                          <a:spcPts val="0"/>
                        </a:spcAft>
                        <a:buNone/>
                      </a:pPr>
                      <a:r>
                        <a:rPr lang="en-GB" sz="1800"/>
                        <a:t>Weight(kg)</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None/>
                      </a:pPr>
                      <a:r>
                        <a:rPr lang="en-GB" sz="1800"/>
                        <a:t>Height(cm)</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extLst>
                  <a:ext uri="{0D108BD9-81ED-4DB2-BD59-A6C34878D82A}">
                    <a16:rowId xmlns:a16="http://schemas.microsoft.com/office/drawing/2014/main" val="10000"/>
                  </a:ext>
                </a:extLst>
              </a:tr>
              <a:tr h="525400">
                <a:tc>
                  <a:txBody>
                    <a:bodyPr/>
                    <a:lstStyle/>
                    <a:p>
                      <a:pPr marL="0" lvl="0" indent="0" algn="l" rtl="0">
                        <a:spcBef>
                          <a:spcPts val="0"/>
                        </a:spcBef>
                        <a:spcAft>
                          <a:spcPts val="0"/>
                        </a:spcAft>
                        <a:buNone/>
                      </a:pPr>
                      <a:r>
                        <a:rPr lang="en-GB" sz="1800" dirty="0"/>
                        <a:t>1</a:t>
                      </a:r>
                      <a:endParaRPr sz="1800" dirty="0"/>
                    </a:p>
                  </a:txBody>
                  <a:tcPr marL="121900" marR="121900" marT="121900" marB="121900">
                    <a:lnR w="12700" cap="flat" cmpd="sng" algn="ctr">
                      <a:solidFill>
                        <a:schemeClr val="tx1"/>
                      </a:solidFill>
                      <a:prstDash val="solid"/>
                      <a:round/>
                      <a:headEnd type="none" w="med" len="med"/>
                      <a:tailEnd type="none" w="med" len="med"/>
                    </a:lnR>
                  </a:tcPr>
                </a:tc>
                <a:tc>
                  <a:txBody>
                    <a:bodyPr/>
                    <a:lstStyle/>
                    <a:p>
                      <a:pPr marL="0" lvl="0" indent="0" algn="l" rtl="0">
                        <a:spcBef>
                          <a:spcPts val="0"/>
                        </a:spcBef>
                        <a:spcAft>
                          <a:spcPts val="0"/>
                        </a:spcAft>
                        <a:buNone/>
                      </a:pPr>
                      <a:r>
                        <a:rPr lang="en-GB" sz="1800"/>
                        <a:t>51</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None/>
                      </a:pPr>
                      <a:r>
                        <a:rPr lang="en-GB" sz="1800" dirty="0"/>
                        <a:t>127</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extLst>
                  <a:ext uri="{0D108BD9-81ED-4DB2-BD59-A6C34878D82A}">
                    <a16:rowId xmlns:a16="http://schemas.microsoft.com/office/drawing/2014/main" val="10001"/>
                  </a:ext>
                </a:extLst>
              </a:tr>
              <a:tr h="530500">
                <a:tc>
                  <a:txBody>
                    <a:bodyPr/>
                    <a:lstStyle/>
                    <a:p>
                      <a:pPr marL="0" lvl="0" indent="0" algn="l" rtl="0">
                        <a:spcBef>
                          <a:spcPts val="0"/>
                        </a:spcBef>
                        <a:spcAft>
                          <a:spcPts val="0"/>
                        </a:spcAft>
                        <a:buNone/>
                      </a:pPr>
                      <a:r>
                        <a:rPr lang="en-GB" sz="1800"/>
                        <a:t>2</a:t>
                      </a:r>
                      <a:endParaRPr sz="1800"/>
                    </a:p>
                  </a:txBody>
                  <a:tcPr marL="121900" marR="121900" marT="121900" marB="121900"/>
                </a:tc>
                <a:tc>
                  <a:txBody>
                    <a:bodyPr/>
                    <a:lstStyle/>
                    <a:p>
                      <a:pPr marL="0" lvl="0" indent="0" algn="l" rtl="0">
                        <a:spcBef>
                          <a:spcPts val="0"/>
                        </a:spcBef>
                        <a:spcAft>
                          <a:spcPts val="0"/>
                        </a:spcAft>
                        <a:buNone/>
                      </a:pPr>
                      <a:r>
                        <a:rPr lang="en-GB" sz="1800" dirty="0"/>
                        <a:t>59</a:t>
                      </a:r>
                      <a:endParaRPr sz="1800" dirty="0"/>
                    </a:p>
                  </a:txBody>
                  <a:tcPr marL="121900" marR="121900" marT="121900" marB="121900">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None/>
                      </a:pPr>
                      <a:r>
                        <a:rPr lang="en-GB" sz="1800"/>
                        <a:t>132</a:t>
                      </a:r>
                      <a:endParaRPr sz="1800"/>
                    </a:p>
                  </a:txBody>
                  <a:tcPr marL="121900" marR="121900" marT="121900" marB="121900">
                    <a:lnT w="12700" cap="flat" cmpd="sng" algn="ctr">
                      <a:solidFill>
                        <a:schemeClr val="tx1"/>
                      </a:solidFill>
                      <a:prstDash val="solid"/>
                      <a:round/>
                      <a:headEnd type="none" w="med" len="med"/>
                      <a:tailEnd type="none" w="med" len="med"/>
                    </a:lnT>
                    <a:solidFill>
                      <a:srgbClr val="F4CCCC"/>
                    </a:solidFill>
                  </a:tcPr>
                </a:tc>
                <a:extLst>
                  <a:ext uri="{0D108BD9-81ED-4DB2-BD59-A6C34878D82A}">
                    <a16:rowId xmlns:a16="http://schemas.microsoft.com/office/drawing/2014/main" val="10002"/>
                  </a:ext>
                </a:extLst>
              </a:tr>
              <a:tr h="530500">
                <a:tc>
                  <a:txBody>
                    <a:bodyPr/>
                    <a:lstStyle/>
                    <a:p>
                      <a:pPr marL="0" lvl="0" indent="0" algn="l" rtl="0">
                        <a:spcBef>
                          <a:spcPts val="0"/>
                        </a:spcBef>
                        <a:spcAft>
                          <a:spcPts val="0"/>
                        </a:spcAft>
                        <a:buNone/>
                      </a:pPr>
                      <a:r>
                        <a:rPr lang="en-GB" sz="1800"/>
                        <a:t>3</a:t>
                      </a:r>
                      <a:endParaRPr sz="1800"/>
                    </a:p>
                  </a:txBody>
                  <a:tcPr marL="121900" marR="121900" marT="121900" marB="121900"/>
                </a:tc>
                <a:tc>
                  <a:txBody>
                    <a:bodyPr/>
                    <a:lstStyle/>
                    <a:p>
                      <a:pPr marL="0" lvl="0" indent="0" algn="l" rtl="0">
                        <a:spcBef>
                          <a:spcPts val="0"/>
                        </a:spcBef>
                        <a:spcAft>
                          <a:spcPts val="0"/>
                        </a:spcAft>
                        <a:buNone/>
                      </a:pPr>
                      <a:r>
                        <a:rPr lang="en-GB" sz="1800"/>
                        <a:t>45</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116</a:t>
                      </a:r>
                      <a:endParaRPr sz="1800"/>
                    </a:p>
                  </a:txBody>
                  <a:tcPr marL="121900" marR="121900" marT="121900" marB="121900">
                    <a:solidFill>
                      <a:srgbClr val="F4CCCC"/>
                    </a:solidFill>
                  </a:tcPr>
                </a:tc>
                <a:extLst>
                  <a:ext uri="{0D108BD9-81ED-4DB2-BD59-A6C34878D82A}">
                    <a16:rowId xmlns:a16="http://schemas.microsoft.com/office/drawing/2014/main" val="10003"/>
                  </a:ext>
                </a:extLst>
              </a:tr>
              <a:tr h="530500">
                <a:tc>
                  <a:txBody>
                    <a:bodyPr/>
                    <a:lstStyle/>
                    <a:p>
                      <a:pPr marL="0" lvl="0" indent="0" algn="l" rtl="0">
                        <a:spcBef>
                          <a:spcPts val="0"/>
                        </a:spcBef>
                        <a:spcAft>
                          <a:spcPts val="0"/>
                        </a:spcAft>
                        <a:buNone/>
                      </a:pPr>
                      <a:r>
                        <a:rPr lang="en-GB" sz="1800"/>
                        <a:t>4</a:t>
                      </a:r>
                      <a:endParaRPr sz="1800"/>
                    </a:p>
                  </a:txBody>
                  <a:tcPr marL="121900" marR="121900" marT="121900" marB="121900"/>
                </a:tc>
                <a:tc>
                  <a:txBody>
                    <a:bodyPr/>
                    <a:lstStyle/>
                    <a:p>
                      <a:pPr marL="0" lvl="0" indent="0" algn="l" rtl="0">
                        <a:spcBef>
                          <a:spcPts val="0"/>
                        </a:spcBef>
                        <a:spcAft>
                          <a:spcPts val="0"/>
                        </a:spcAft>
                        <a:buNone/>
                      </a:pPr>
                      <a:r>
                        <a:rPr lang="en-GB" sz="1800"/>
                        <a:t>52</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116</a:t>
                      </a:r>
                      <a:endParaRPr sz="1800"/>
                    </a:p>
                  </a:txBody>
                  <a:tcPr marL="121900" marR="121900" marT="121900" marB="121900">
                    <a:solidFill>
                      <a:srgbClr val="F4CCCC"/>
                    </a:solidFill>
                  </a:tcPr>
                </a:tc>
                <a:extLst>
                  <a:ext uri="{0D108BD9-81ED-4DB2-BD59-A6C34878D82A}">
                    <a16:rowId xmlns:a16="http://schemas.microsoft.com/office/drawing/2014/main" val="10004"/>
                  </a:ext>
                </a:extLst>
              </a:tr>
              <a:tr h="530500">
                <a:tc>
                  <a:txBody>
                    <a:bodyPr/>
                    <a:lstStyle/>
                    <a:p>
                      <a:pPr marL="0" lvl="0" indent="0" algn="l" rtl="0">
                        <a:spcBef>
                          <a:spcPts val="0"/>
                        </a:spcBef>
                        <a:spcAft>
                          <a:spcPts val="0"/>
                        </a:spcAft>
                        <a:buNone/>
                      </a:pPr>
                      <a:r>
                        <a:rPr lang="en-GB" sz="1800"/>
                        <a:t>5</a:t>
                      </a:r>
                      <a:endParaRPr sz="1800"/>
                    </a:p>
                  </a:txBody>
                  <a:tcPr marL="121900" marR="121900" marT="121900" marB="121900"/>
                </a:tc>
                <a:tc>
                  <a:txBody>
                    <a:bodyPr/>
                    <a:lstStyle/>
                    <a:p>
                      <a:pPr marL="0" lvl="0" indent="0" algn="l" rtl="0">
                        <a:spcBef>
                          <a:spcPts val="0"/>
                        </a:spcBef>
                        <a:spcAft>
                          <a:spcPts val="0"/>
                        </a:spcAft>
                        <a:buNone/>
                      </a:pPr>
                      <a:r>
                        <a:rPr lang="en-GB" sz="1800"/>
                        <a:t>61</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143</a:t>
                      </a:r>
                      <a:endParaRPr sz="1800"/>
                    </a:p>
                  </a:txBody>
                  <a:tcPr marL="121900" marR="121900" marT="121900" marB="121900">
                    <a:solidFill>
                      <a:srgbClr val="F4CCCC"/>
                    </a:solidFill>
                  </a:tcPr>
                </a:tc>
                <a:extLst>
                  <a:ext uri="{0D108BD9-81ED-4DB2-BD59-A6C34878D82A}">
                    <a16:rowId xmlns:a16="http://schemas.microsoft.com/office/drawing/2014/main" val="10005"/>
                  </a:ext>
                </a:extLst>
              </a:tr>
              <a:tr h="530500">
                <a:tc>
                  <a:txBody>
                    <a:bodyPr/>
                    <a:lstStyle/>
                    <a:p>
                      <a:pPr marL="0" lvl="0" indent="0" algn="l" rtl="0">
                        <a:spcBef>
                          <a:spcPts val="0"/>
                        </a:spcBef>
                        <a:spcAft>
                          <a:spcPts val="0"/>
                        </a:spcAft>
                        <a:buNone/>
                      </a:pPr>
                      <a:r>
                        <a:rPr lang="en-GB" sz="1800"/>
                        <a:t>6</a:t>
                      </a:r>
                      <a:endParaRPr sz="1800"/>
                    </a:p>
                  </a:txBody>
                  <a:tcPr marL="121900" marR="121900" marT="121900" marB="121900"/>
                </a:tc>
                <a:tc>
                  <a:txBody>
                    <a:bodyPr/>
                    <a:lstStyle/>
                    <a:p>
                      <a:pPr marL="0" lvl="0" indent="0" algn="l" rtl="0">
                        <a:spcBef>
                          <a:spcPts val="0"/>
                        </a:spcBef>
                        <a:spcAft>
                          <a:spcPts val="0"/>
                        </a:spcAft>
                        <a:buNone/>
                      </a:pPr>
                      <a:r>
                        <a:rPr lang="en-GB" sz="1800"/>
                        <a:t>64</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dirty="0"/>
                        <a:t>142</a:t>
                      </a:r>
                      <a:endParaRPr sz="1800" dirty="0"/>
                    </a:p>
                  </a:txBody>
                  <a:tcPr marL="121900" marR="121900" marT="121900" marB="121900">
                    <a:solidFill>
                      <a:srgbClr val="F4CCCC"/>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dirty="0"/>
              <a:t>Weights and Heights- Coarsened</a:t>
            </a:r>
            <a:endParaRPr dirty="0"/>
          </a:p>
          <a:p>
            <a:pPr algn="l"/>
            <a:endParaRPr dirty="0"/>
          </a:p>
        </p:txBody>
      </p:sp>
      <p:sp>
        <p:nvSpPr>
          <p:cNvPr id="171" name="Google Shape;171;p3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Weight to the nearest 5kg </a:t>
            </a:r>
          </a:p>
          <a:p>
            <a:r>
              <a:rPr lang="en-GB" dirty="0"/>
              <a:t>Height to the nearest 5cm</a:t>
            </a:r>
            <a:endParaRPr dirty="0"/>
          </a:p>
          <a:p>
            <a:pPr marL="0" indent="0">
              <a:spcBef>
                <a:spcPts val="1600"/>
              </a:spcBef>
              <a:spcAft>
                <a:spcPts val="1600"/>
              </a:spcAft>
              <a:buNone/>
            </a:pPr>
            <a:endParaRPr dirty="0"/>
          </a:p>
        </p:txBody>
      </p:sp>
      <p:graphicFrame>
        <p:nvGraphicFramePr>
          <p:cNvPr id="172" name="Google Shape;172;p31"/>
          <p:cNvGraphicFramePr/>
          <p:nvPr>
            <p:extLst>
              <p:ext uri="{D42A27DB-BD31-4B8C-83A1-F6EECF244321}">
                <p14:modId xmlns:p14="http://schemas.microsoft.com/office/powerpoint/2010/main" val="3825885671"/>
              </p:ext>
            </p:extLst>
          </p:nvPr>
        </p:nvGraphicFramePr>
        <p:xfrm>
          <a:off x="791350" y="2996952"/>
          <a:ext cx="10609299" cy="3703300"/>
        </p:xfrm>
        <a:graphic>
          <a:graphicData uri="http://schemas.openxmlformats.org/drawingml/2006/table">
            <a:tbl>
              <a:tblPr firstRow="1">
                <a:noFill/>
              </a:tblPr>
              <a:tblGrid>
                <a:gridCol w="3536433">
                  <a:extLst>
                    <a:ext uri="{9D8B030D-6E8A-4147-A177-3AD203B41FA5}">
                      <a16:colId xmlns:a16="http://schemas.microsoft.com/office/drawing/2014/main" val="20000"/>
                    </a:ext>
                  </a:extLst>
                </a:gridCol>
                <a:gridCol w="4325533">
                  <a:extLst>
                    <a:ext uri="{9D8B030D-6E8A-4147-A177-3AD203B41FA5}">
                      <a16:colId xmlns:a16="http://schemas.microsoft.com/office/drawing/2014/main" val="20001"/>
                    </a:ext>
                  </a:extLst>
                </a:gridCol>
                <a:gridCol w="2747333">
                  <a:extLst>
                    <a:ext uri="{9D8B030D-6E8A-4147-A177-3AD203B41FA5}">
                      <a16:colId xmlns:a16="http://schemas.microsoft.com/office/drawing/2014/main" val="20002"/>
                    </a:ext>
                  </a:extLst>
                </a:gridCol>
              </a:tblGrid>
              <a:tr h="525400">
                <a:tc>
                  <a:txBody>
                    <a:bodyPr/>
                    <a:lstStyle/>
                    <a:p>
                      <a:pPr marL="0" lvl="0" indent="0" algn="l" rtl="0">
                        <a:spcBef>
                          <a:spcPts val="0"/>
                        </a:spcBef>
                        <a:spcAft>
                          <a:spcPts val="0"/>
                        </a:spcAft>
                        <a:buNone/>
                      </a:pPr>
                      <a:r>
                        <a:rPr lang="en-GB" sz="1800" dirty="0"/>
                        <a:t>Student ID</a:t>
                      </a:r>
                      <a:endParaRPr sz="1800" dirty="0"/>
                    </a:p>
                  </a:txBody>
                  <a:tcPr marL="121900" marR="121900" marT="121900" marB="121900"/>
                </a:tc>
                <a:tc>
                  <a:txBody>
                    <a:bodyPr/>
                    <a:lstStyle/>
                    <a:p>
                      <a:pPr marL="0" lvl="0" indent="0" algn="l" rtl="0">
                        <a:spcBef>
                          <a:spcPts val="0"/>
                        </a:spcBef>
                        <a:spcAft>
                          <a:spcPts val="0"/>
                        </a:spcAft>
                        <a:buNone/>
                      </a:pPr>
                      <a:r>
                        <a:rPr lang="en-GB" sz="1800"/>
                        <a:t>Weight(kg)</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Height(cm)</a:t>
                      </a:r>
                      <a:endParaRPr sz="1800"/>
                    </a:p>
                  </a:txBody>
                  <a:tcPr marL="121900" marR="121900" marT="121900" marB="121900">
                    <a:solidFill>
                      <a:srgbClr val="D9EAD3"/>
                    </a:solidFill>
                  </a:tcPr>
                </a:tc>
                <a:extLst>
                  <a:ext uri="{0D108BD9-81ED-4DB2-BD59-A6C34878D82A}">
                    <a16:rowId xmlns:a16="http://schemas.microsoft.com/office/drawing/2014/main" val="10000"/>
                  </a:ext>
                </a:extLst>
              </a:tr>
              <a:tr h="525400">
                <a:tc>
                  <a:txBody>
                    <a:bodyPr/>
                    <a:lstStyle/>
                    <a:p>
                      <a:pPr marL="0" lvl="0" indent="0" algn="l" rtl="0">
                        <a:spcBef>
                          <a:spcPts val="0"/>
                        </a:spcBef>
                        <a:spcAft>
                          <a:spcPts val="0"/>
                        </a:spcAft>
                        <a:buNone/>
                      </a:pPr>
                      <a:r>
                        <a:rPr lang="en-GB" sz="1800"/>
                        <a:t>1</a:t>
                      </a:r>
                      <a:endParaRPr sz="1800"/>
                    </a:p>
                  </a:txBody>
                  <a:tcPr marL="121900" marR="121900" marT="121900" marB="121900"/>
                </a:tc>
                <a:tc>
                  <a:txBody>
                    <a:bodyPr/>
                    <a:lstStyle/>
                    <a:p>
                      <a:pPr marL="0" lvl="0" indent="0" algn="l" rtl="0">
                        <a:spcBef>
                          <a:spcPts val="0"/>
                        </a:spcBef>
                        <a:spcAft>
                          <a:spcPts val="0"/>
                        </a:spcAft>
                        <a:buNone/>
                      </a:pPr>
                      <a:r>
                        <a:rPr lang="en-GB" sz="1800"/>
                        <a:t>50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130</a:t>
                      </a:r>
                      <a:endParaRPr sz="1800"/>
                    </a:p>
                  </a:txBody>
                  <a:tcPr marL="121900" marR="121900" marT="121900" marB="121900">
                    <a:solidFill>
                      <a:srgbClr val="D9EAD3"/>
                    </a:solidFill>
                  </a:tcPr>
                </a:tc>
                <a:extLst>
                  <a:ext uri="{0D108BD9-81ED-4DB2-BD59-A6C34878D82A}">
                    <a16:rowId xmlns:a16="http://schemas.microsoft.com/office/drawing/2014/main" val="10001"/>
                  </a:ext>
                </a:extLst>
              </a:tr>
              <a:tr h="530500">
                <a:tc>
                  <a:txBody>
                    <a:bodyPr/>
                    <a:lstStyle/>
                    <a:p>
                      <a:pPr marL="0" lvl="0" indent="0" algn="l" rtl="0">
                        <a:spcBef>
                          <a:spcPts val="0"/>
                        </a:spcBef>
                        <a:spcAft>
                          <a:spcPts val="0"/>
                        </a:spcAft>
                        <a:buNone/>
                      </a:pPr>
                      <a:r>
                        <a:rPr lang="en-GB" sz="1800" dirty="0"/>
                        <a:t>2</a:t>
                      </a:r>
                      <a:endParaRPr sz="1800" dirty="0"/>
                    </a:p>
                  </a:txBody>
                  <a:tcPr marL="121900" marR="121900" marT="121900" marB="121900"/>
                </a:tc>
                <a:tc>
                  <a:txBody>
                    <a:bodyPr/>
                    <a:lstStyle/>
                    <a:p>
                      <a:pPr marL="0" lvl="0" indent="0" algn="l" rtl="0">
                        <a:spcBef>
                          <a:spcPts val="0"/>
                        </a:spcBef>
                        <a:spcAft>
                          <a:spcPts val="0"/>
                        </a:spcAft>
                        <a:buNone/>
                      </a:pPr>
                      <a:r>
                        <a:rPr lang="en-GB" sz="1800"/>
                        <a:t>60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130</a:t>
                      </a:r>
                      <a:endParaRPr sz="1800" dirty="0"/>
                    </a:p>
                  </a:txBody>
                  <a:tcPr marL="121900" marR="121900" marT="121900" marB="121900">
                    <a:solidFill>
                      <a:srgbClr val="D9EAD3"/>
                    </a:solidFill>
                  </a:tcPr>
                </a:tc>
                <a:extLst>
                  <a:ext uri="{0D108BD9-81ED-4DB2-BD59-A6C34878D82A}">
                    <a16:rowId xmlns:a16="http://schemas.microsoft.com/office/drawing/2014/main" val="10002"/>
                  </a:ext>
                </a:extLst>
              </a:tr>
              <a:tr h="530500">
                <a:tc>
                  <a:txBody>
                    <a:bodyPr/>
                    <a:lstStyle/>
                    <a:p>
                      <a:pPr marL="0" lvl="0" indent="0" algn="l" rtl="0">
                        <a:spcBef>
                          <a:spcPts val="0"/>
                        </a:spcBef>
                        <a:spcAft>
                          <a:spcPts val="0"/>
                        </a:spcAft>
                        <a:buNone/>
                      </a:pPr>
                      <a:r>
                        <a:rPr lang="en-GB" sz="1800"/>
                        <a:t>3</a:t>
                      </a:r>
                      <a:endParaRPr sz="1800"/>
                    </a:p>
                  </a:txBody>
                  <a:tcPr marL="121900" marR="121900" marT="121900" marB="121900"/>
                </a:tc>
                <a:tc>
                  <a:txBody>
                    <a:bodyPr/>
                    <a:lstStyle/>
                    <a:p>
                      <a:pPr marL="0" lvl="0" indent="0" algn="l" rtl="0">
                        <a:spcBef>
                          <a:spcPts val="0"/>
                        </a:spcBef>
                        <a:spcAft>
                          <a:spcPts val="0"/>
                        </a:spcAft>
                        <a:buNone/>
                      </a:pPr>
                      <a:r>
                        <a:rPr lang="en-GB" sz="1800"/>
                        <a:t>45</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120</a:t>
                      </a:r>
                      <a:endParaRPr sz="1800"/>
                    </a:p>
                  </a:txBody>
                  <a:tcPr marL="121900" marR="121900" marT="121900" marB="121900">
                    <a:solidFill>
                      <a:srgbClr val="FFF2CC"/>
                    </a:solidFill>
                  </a:tcPr>
                </a:tc>
                <a:extLst>
                  <a:ext uri="{0D108BD9-81ED-4DB2-BD59-A6C34878D82A}">
                    <a16:rowId xmlns:a16="http://schemas.microsoft.com/office/drawing/2014/main" val="10003"/>
                  </a:ext>
                </a:extLst>
              </a:tr>
              <a:tr h="530500">
                <a:tc>
                  <a:txBody>
                    <a:bodyPr/>
                    <a:lstStyle/>
                    <a:p>
                      <a:pPr marL="0" lvl="0" indent="0" algn="l" rtl="0">
                        <a:spcBef>
                          <a:spcPts val="0"/>
                        </a:spcBef>
                        <a:spcAft>
                          <a:spcPts val="0"/>
                        </a:spcAft>
                        <a:buNone/>
                      </a:pPr>
                      <a:r>
                        <a:rPr lang="en-GB" sz="1800"/>
                        <a:t>4</a:t>
                      </a:r>
                      <a:endParaRPr sz="1800"/>
                    </a:p>
                  </a:txBody>
                  <a:tcPr marL="121900" marR="121900" marT="121900" marB="121900"/>
                </a:tc>
                <a:tc>
                  <a:txBody>
                    <a:bodyPr/>
                    <a:lstStyle/>
                    <a:p>
                      <a:pPr marL="0" lvl="0" indent="0" algn="l" rtl="0">
                        <a:spcBef>
                          <a:spcPts val="0"/>
                        </a:spcBef>
                        <a:spcAft>
                          <a:spcPts val="0"/>
                        </a:spcAft>
                        <a:buNone/>
                      </a:pPr>
                      <a:r>
                        <a:rPr lang="en-GB" sz="1800"/>
                        <a:t>50</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120</a:t>
                      </a:r>
                      <a:endParaRPr sz="1800"/>
                    </a:p>
                  </a:txBody>
                  <a:tcPr marL="121900" marR="121900" marT="121900" marB="121900">
                    <a:solidFill>
                      <a:srgbClr val="FFF2CC"/>
                    </a:solidFill>
                  </a:tcPr>
                </a:tc>
                <a:extLst>
                  <a:ext uri="{0D108BD9-81ED-4DB2-BD59-A6C34878D82A}">
                    <a16:rowId xmlns:a16="http://schemas.microsoft.com/office/drawing/2014/main" val="10004"/>
                  </a:ext>
                </a:extLst>
              </a:tr>
              <a:tr h="530500">
                <a:tc>
                  <a:txBody>
                    <a:bodyPr/>
                    <a:lstStyle/>
                    <a:p>
                      <a:pPr marL="0" lvl="0" indent="0" algn="l" rtl="0">
                        <a:spcBef>
                          <a:spcPts val="0"/>
                        </a:spcBef>
                        <a:spcAft>
                          <a:spcPts val="0"/>
                        </a:spcAft>
                        <a:buNone/>
                      </a:pPr>
                      <a:r>
                        <a:rPr lang="en-GB" sz="1800"/>
                        <a:t>5</a:t>
                      </a:r>
                      <a:endParaRPr sz="1800"/>
                    </a:p>
                  </a:txBody>
                  <a:tcPr marL="121900" marR="121900" marT="121900" marB="121900"/>
                </a:tc>
                <a:tc>
                  <a:txBody>
                    <a:bodyPr/>
                    <a:lstStyle/>
                    <a:p>
                      <a:pPr marL="0" lvl="0" indent="0" algn="l" rtl="0">
                        <a:spcBef>
                          <a:spcPts val="0"/>
                        </a:spcBef>
                        <a:spcAft>
                          <a:spcPts val="0"/>
                        </a:spcAft>
                        <a:buNone/>
                      </a:pPr>
                      <a:r>
                        <a:rPr lang="en-GB" sz="1800"/>
                        <a:t>60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a:t>140</a:t>
                      </a:r>
                      <a:endParaRPr sz="1800"/>
                    </a:p>
                  </a:txBody>
                  <a:tcPr marL="121900" marR="121900" marT="121900" marB="121900">
                    <a:solidFill>
                      <a:srgbClr val="D9EAD3"/>
                    </a:solidFill>
                  </a:tcPr>
                </a:tc>
                <a:extLst>
                  <a:ext uri="{0D108BD9-81ED-4DB2-BD59-A6C34878D82A}">
                    <a16:rowId xmlns:a16="http://schemas.microsoft.com/office/drawing/2014/main" val="10005"/>
                  </a:ext>
                </a:extLst>
              </a:tr>
              <a:tr h="530500">
                <a:tc>
                  <a:txBody>
                    <a:bodyPr/>
                    <a:lstStyle/>
                    <a:p>
                      <a:pPr marL="0" lvl="0" indent="0" algn="l" rtl="0">
                        <a:spcBef>
                          <a:spcPts val="0"/>
                        </a:spcBef>
                        <a:spcAft>
                          <a:spcPts val="0"/>
                        </a:spcAft>
                        <a:buNone/>
                      </a:pPr>
                      <a:r>
                        <a:rPr lang="en-GB" sz="1800"/>
                        <a:t>6</a:t>
                      </a:r>
                      <a:endParaRPr sz="1800"/>
                    </a:p>
                  </a:txBody>
                  <a:tcPr marL="121900" marR="121900" marT="121900" marB="121900"/>
                </a:tc>
                <a:tc>
                  <a:txBody>
                    <a:bodyPr/>
                    <a:lstStyle/>
                    <a:p>
                      <a:pPr marL="0" lvl="0" indent="0" algn="l" rtl="0">
                        <a:spcBef>
                          <a:spcPts val="0"/>
                        </a:spcBef>
                        <a:spcAft>
                          <a:spcPts val="0"/>
                        </a:spcAft>
                        <a:buNone/>
                      </a:pPr>
                      <a:r>
                        <a:rPr lang="en-GB" sz="1800"/>
                        <a:t>60</a:t>
                      </a:r>
                      <a:endParaRPr sz="1800"/>
                    </a:p>
                  </a:txBody>
                  <a:tcPr marL="121900" marR="121900" marT="121900" marB="121900">
                    <a:solidFill>
                      <a:srgbClr val="D9EAD3"/>
                    </a:solidFill>
                  </a:tcPr>
                </a:tc>
                <a:tc>
                  <a:txBody>
                    <a:bodyPr/>
                    <a:lstStyle/>
                    <a:p>
                      <a:pPr marL="0" lvl="0" indent="0" algn="l" rtl="0">
                        <a:spcBef>
                          <a:spcPts val="0"/>
                        </a:spcBef>
                        <a:spcAft>
                          <a:spcPts val="0"/>
                        </a:spcAft>
                        <a:buNone/>
                      </a:pPr>
                      <a:r>
                        <a:rPr lang="en-GB" sz="1800" dirty="0"/>
                        <a:t>140</a:t>
                      </a:r>
                      <a:endParaRPr sz="1800" dirty="0"/>
                    </a:p>
                  </a:txBody>
                  <a:tcPr marL="121900" marR="121900" marT="121900" marB="121900">
                    <a:solidFill>
                      <a:srgbClr val="D9EAD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dirty="0"/>
              <a:t>Weights and Heights - Correlation</a:t>
            </a:r>
            <a:endParaRPr dirty="0"/>
          </a:p>
        </p:txBody>
      </p:sp>
      <p:sp>
        <p:nvSpPr>
          <p:cNvPr id="178" name="Google Shape;178;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Lost precision.</a:t>
            </a:r>
            <a:endParaRPr dirty="0"/>
          </a:p>
          <a:p>
            <a:r>
              <a:rPr lang="en-GB" dirty="0"/>
              <a:t>Both strong and positive correlation.</a:t>
            </a:r>
            <a:endParaRPr dirty="0"/>
          </a:p>
        </p:txBody>
      </p:sp>
      <p:sp>
        <p:nvSpPr>
          <p:cNvPr id="181" name="Google Shape;181;p32"/>
          <p:cNvSpPr txBox="1"/>
          <p:nvPr/>
        </p:nvSpPr>
        <p:spPr>
          <a:xfrm>
            <a:off x="1635467" y="2899867"/>
            <a:ext cx="2693600" cy="529200"/>
          </a:xfrm>
          <a:prstGeom prst="rect">
            <a:avLst/>
          </a:prstGeom>
          <a:noFill/>
          <a:ln>
            <a:noFill/>
          </a:ln>
        </p:spPr>
        <p:txBody>
          <a:bodyPr spcFirstLastPara="1" wrap="square" lIns="121900" tIns="121900" rIns="121900" bIns="121900" anchor="t" anchorCtr="0">
            <a:noAutofit/>
          </a:bodyPr>
          <a:lstStyle/>
          <a:p>
            <a:r>
              <a:rPr lang="en-GB" sz="2400"/>
              <a:t>Original</a:t>
            </a:r>
            <a:endParaRPr sz="2400"/>
          </a:p>
        </p:txBody>
      </p:sp>
      <p:pic>
        <p:nvPicPr>
          <p:cNvPr id="179" name="Google Shape;179;p32" title="Chart"/>
          <p:cNvPicPr preferRelativeResize="0"/>
          <p:nvPr/>
        </p:nvPicPr>
        <p:blipFill rotWithShape="1">
          <a:blip r:embed="rId3">
            <a:alphaModFix/>
          </a:blip>
          <a:srcRect t="19775"/>
          <a:stretch/>
        </p:blipFill>
        <p:spPr>
          <a:xfrm>
            <a:off x="137433" y="3503534"/>
            <a:ext cx="5545568" cy="2750799"/>
          </a:xfrm>
          <a:prstGeom prst="rect">
            <a:avLst/>
          </a:prstGeom>
          <a:noFill/>
          <a:ln>
            <a:noFill/>
          </a:ln>
        </p:spPr>
      </p:pic>
      <p:sp>
        <p:nvSpPr>
          <p:cNvPr id="182" name="Google Shape;182;p32"/>
          <p:cNvSpPr txBox="1"/>
          <p:nvPr/>
        </p:nvSpPr>
        <p:spPr>
          <a:xfrm>
            <a:off x="7656817" y="2899867"/>
            <a:ext cx="2693600" cy="529200"/>
          </a:xfrm>
          <a:prstGeom prst="rect">
            <a:avLst/>
          </a:prstGeom>
          <a:noFill/>
          <a:ln>
            <a:noFill/>
          </a:ln>
        </p:spPr>
        <p:txBody>
          <a:bodyPr spcFirstLastPara="1" wrap="square" lIns="121900" tIns="121900" rIns="121900" bIns="121900" anchor="t" anchorCtr="0">
            <a:noAutofit/>
          </a:bodyPr>
          <a:lstStyle/>
          <a:p>
            <a:r>
              <a:rPr lang="en-GB" sz="2400"/>
              <a:t>Coarsened</a:t>
            </a:r>
            <a:endParaRPr sz="2400"/>
          </a:p>
        </p:txBody>
      </p:sp>
      <p:pic>
        <p:nvPicPr>
          <p:cNvPr id="180" name="Google Shape;180;p32" descr="Chart" title="Chart"/>
          <p:cNvPicPr preferRelativeResize="0"/>
          <p:nvPr/>
        </p:nvPicPr>
        <p:blipFill rotWithShape="1">
          <a:blip r:embed="rId4">
            <a:alphaModFix/>
          </a:blip>
          <a:srcRect t="19775"/>
          <a:stretch/>
        </p:blipFill>
        <p:spPr>
          <a:xfrm>
            <a:off x="6230833" y="3503537"/>
            <a:ext cx="5545568" cy="2750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panose="020B0604020202020204" pitchFamily="34" charset="0"/>
              </a:rPr>
              <a:t>Can</a:t>
            </a:r>
            <a:r>
              <a:rPr lang="en-GB" sz="3500" dirty="0">
                <a:cs typeface="Arial" panose="020B0604020202020204" pitchFamily="34" charset="0"/>
              </a:rPr>
              <a:t> </a:t>
            </a:r>
            <a:r>
              <a:rPr lang="en-GB" dirty="0">
                <a:cs typeface="Arial" panose="020B0604020202020204" pitchFamily="34" charset="0"/>
              </a:rPr>
              <a:t>you hear us?</a:t>
            </a:r>
            <a:endParaRPr lang="en-GB" dirty="0"/>
          </a:p>
        </p:txBody>
      </p:sp>
      <p:pic>
        <p:nvPicPr>
          <p:cNvPr id="4" name="Content Placeholder 3">
            <a:extLst>
              <a:ext uri="{C183D7F6-B498-43B3-948B-1728B52AA6E4}">
                <adec:decorative xmlns:adec="http://schemas.microsoft.com/office/drawing/2017/decorative" val="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06728" y="404664"/>
            <a:ext cx="6480720" cy="7508080"/>
          </a:xfrm>
        </p:spPr>
      </p:pic>
    </p:spTree>
    <p:extLst>
      <p:ext uri="{BB962C8B-B14F-4D97-AF65-F5344CB8AC3E}">
        <p14:creationId xmlns:p14="http://schemas.microsoft.com/office/powerpoint/2010/main" val="2540431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Synthesis Techniques - Coarsening</a:t>
            </a:r>
            <a:endParaRPr/>
          </a:p>
          <a:p>
            <a:pPr algn="l"/>
            <a:endParaRPr/>
          </a:p>
        </p:txBody>
      </p:sp>
      <p:sp>
        <p:nvSpPr>
          <p:cNvPr id="188" name="Google Shape;188;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Aggregation</a:t>
            </a:r>
            <a:endParaRPr dirty="0"/>
          </a:p>
          <a:p>
            <a:pPr lvl="1"/>
            <a:r>
              <a:rPr lang="en-GB" dirty="0"/>
              <a:t>Mean</a:t>
            </a:r>
            <a:endParaRPr dirty="0"/>
          </a:p>
          <a:p>
            <a:pPr lvl="1"/>
            <a:r>
              <a:rPr lang="en-GB" dirty="0"/>
              <a:t>Total</a:t>
            </a:r>
            <a:endParaRPr dirty="0"/>
          </a:p>
        </p:txBody>
      </p:sp>
      <p:pic>
        <p:nvPicPr>
          <p:cNvPr id="189" name="Google Shape;189;p33" descr="Piles of rocks"/>
          <p:cNvPicPr preferRelativeResize="0"/>
          <p:nvPr/>
        </p:nvPicPr>
        <p:blipFill>
          <a:blip r:embed="rId3">
            <a:alphaModFix/>
          </a:blip>
          <a:stretch>
            <a:fillRect/>
          </a:stretch>
        </p:blipFill>
        <p:spPr>
          <a:xfrm>
            <a:off x="5398665" y="2233233"/>
            <a:ext cx="6483204" cy="43210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rmAutofit/>
          </a:bodyPr>
          <a:lstStyle/>
          <a:p>
            <a:r>
              <a:rPr lang="en-GB"/>
              <a:t>Disclosure Control - Mimicking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r>
              <a:rPr lang="en-GB"/>
              <a:t>Mimicking</a:t>
            </a:r>
            <a:endParaRPr/>
          </a:p>
        </p:txBody>
      </p:sp>
      <p:sp>
        <p:nvSpPr>
          <p:cNvPr id="200" name="Google Shape;200;p35"/>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fontScale="85000" lnSpcReduction="20000"/>
          </a:bodyPr>
          <a:lstStyle/>
          <a:p>
            <a:pPr marL="0" indent="0"/>
            <a:r>
              <a:rPr lang="en-GB"/>
              <a:t>Generating a dataset that closely matches the real dataset but does not contain exactly the same entries.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dirty="0"/>
              <a:t>Sisters – The dataset</a:t>
            </a:r>
            <a:endParaRPr dirty="0"/>
          </a:p>
          <a:p>
            <a:pPr algn="l"/>
            <a:endParaRPr dirty="0"/>
          </a:p>
        </p:txBody>
      </p:sp>
      <p:sp>
        <p:nvSpPr>
          <p:cNvPr id="206" name="Google Shape;206;p3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Sample our rows</a:t>
            </a:r>
            <a:endParaRPr/>
          </a:p>
          <a:p>
            <a:r>
              <a:rPr lang="en-GB"/>
              <a:t>Add variance to ordinal and numeric data</a:t>
            </a:r>
            <a:endParaRPr/>
          </a:p>
        </p:txBody>
      </p:sp>
      <p:graphicFrame>
        <p:nvGraphicFramePr>
          <p:cNvPr id="207" name="Google Shape;207;p36"/>
          <p:cNvGraphicFramePr/>
          <p:nvPr>
            <p:extLst>
              <p:ext uri="{D42A27DB-BD31-4B8C-83A1-F6EECF244321}">
                <p14:modId xmlns:p14="http://schemas.microsoft.com/office/powerpoint/2010/main" val="2528536963"/>
              </p:ext>
            </p:extLst>
          </p:nvPr>
        </p:nvGraphicFramePr>
        <p:xfrm>
          <a:off x="791351" y="3196007"/>
          <a:ext cx="10609299" cy="2642300"/>
        </p:xfrm>
        <a:graphic>
          <a:graphicData uri="http://schemas.openxmlformats.org/drawingml/2006/table">
            <a:tbl>
              <a:tblPr firstRow="1">
                <a:noFill/>
              </a:tblPr>
              <a:tblGrid>
                <a:gridCol w="3536433">
                  <a:extLst>
                    <a:ext uri="{9D8B030D-6E8A-4147-A177-3AD203B41FA5}">
                      <a16:colId xmlns:a16="http://schemas.microsoft.com/office/drawing/2014/main" val="20000"/>
                    </a:ext>
                  </a:extLst>
                </a:gridCol>
                <a:gridCol w="4325533">
                  <a:extLst>
                    <a:ext uri="{9D8B030D-6E8A-4147-A177-3AD203B41FA5}">
                      <a16:colId xmlns:a16="http://schemas.microsoft.com/office/drawing/2014/main" val="20001"/>
                    </a:ext>
                  </a:extLst>
                </a:gridCol>
                <a:gridCol w="2747333">
                  <a:extLst>
                    <a:ext uri="{9D8B030D-6E8A-4147-A177-3AD203B41FA5}">
                      <a16:colId xmlns:a16="http://schemas.microsoft.com/office/drawing/2014/main" val="20002"/>
                    </a:ext>
                  </a:extLst>
                </a:gridCol>
              </a:tblGrid>
              <a:tr h="525400">
                <a:tc>
                  <a:txBody>
                    <a:bodyPr/>
                    <a:lstStyle/>
                    <a:p>
                      <a:pPr marL="0" lvl="0" indent="0" algn="l" rtl="0">
                        <a:spcBef>
                          <a:spcPts val="0"/>
                        </a:spcBef>
                        <a:spcAft>
                          <a:spcPts val="0"/>
                        </a:spcAft>
                        <a:buNone/>
                      </a:pPr>
                      <a:r>
                        <a:rPr lang="en-GB" sz="1800"/>
                        <a:t>Student ID</a:t>
                      </a:r>
                      <a:endParaRPr sz="1800"/>
                    </a:p>
                  </a:txBody>
                  <a:tcPr marL="121900" marR="121900" marT="121900" marB="121900"/>
                </a:tc>
                <a:tc>
                  <a:txBody>
                    <a:bodyPr/>
                    <a:lstStyle/>
                    <a:p>
                      <a:pPr marL="0" lvl="0" indent="0" algn="l" rtl="0">
                        <a:spcBef>
                          <a:spcPts val="0"/>
                        </a:spcBef>
                        <a:spcAft>
                          <a:spcPts val="0"/>
                        </a:spcAft>
                        <a:buNone/>
                      </a:pPr>
                      <a:r>
                        <a:rPr lang="en-GB" sz="1800" dirty="0"/>
                        <a:t>Average grade</a:t>
                      </a:r>
                      <a:endParaRPr sz="1800" dirty="0"/>
                    </a:p>
                  </a:txBody>
                  <a:tcPr marL="121900" marR="121900" marT="121900" marB="121900"/>
                </a:tc>
                <a:tc>
                  <a:txBody>
                    <a:bodyPr/>
                    <a:lstStyle/>
                    <a:p>
                      <a:pPr marL="0" lvl="0" indent="0" algn="l" rtl="0">
                        <a:spcBef>
                          <a:spcPts val="0"/>
                        </a:spcBef>
                        <a:spcAft>
                          <a:spcPts val="0"/>
                        </a:spcAft>
                        <a:buNone/>
                      </a:pPr>
                      <a:r>
                        <a:rPr lang="en-GB" sz="1800"/>
                        <a:t>Number of sisters</a:t>
                      </a:r>
                      <a:endParaRPr sz="1800"/>
                    </a:p>
                  </a:txBody>
                  <a:tcPr marL="121900" marR="121900" marT="121900" marB="121900"/>
                </a:tc>
                <a:extLst>
                  <a:ext uri="{0D108BD9-81ED-4DB2-BD59-A6C34878D82A}">
                    <a16:rowId xmlns:a16="http://schemas.microsoft.com/office/drawing/2014/main" val="10000"/>
                  </a:ext>
                </a:extLst>
              </a:tr>
              <a:tr h="525400">
                <a:tc>
                  <a:txBody>
                    <a:bodyPr/>
                    <a:lstStyle/>
                    <a:p>
                      <a:pPr marL="0" lvl="0" indent="0" algn="l" rtl="0">
                        <a:spcBef>
                          <a:spcPts val="0"/>
                        </a:spcBef>
                        <a:spcAft>
                          <a:spcPts val="0"/>
                        </a:spcAft>
                        <a:buNone/>
                      </a:pPr>
                      <a:r>
                        <a:rPr lang="en-GB" sz="1800"/>
                        <a:t>1</a:t>
                      </a:r>
                      <a:endParaRPr sz="1800"/>
                    </a:p>
                  </a:txBody>
                  <a:tcPr marL="121900" marR="121900" marT="121900" marB="121900"/>
                </a:tc>
                <a:tc>
                  <a:txBody>
                    <a:bodyPr/>
                    <a:lstStyle/>
                    <a:p>
                      <a:pPr marL="0" lvl="0" indent="0" algn="l" rtl="0">
                        <a:spcBef>
                          <a:spcPts val="0"/>
                        </a:spcBef>
                        <a:spcAft>
                          <a:spcPts val="0"/>
                        </a:spcAft>
                        <a:buNone/>
                      </a:pPr>
                      <a:r>
                        <a:rPr lang="en-GB" sz="1800"/>
                        <a:t>B</a:t>
                      </a:r>
                      <a:endParaRPr sz="1800"/>
                    </a:p>
                  </a:txBody>
                  <a:tcPr marL="121900" marR="121900" marT="121900" marB="121900"/>
                </a:tc>
                <a:tc>
                  <a:txBody>
                    <a:bodyPr/>
                    <a:lstStyle/>
                    <a:p>
                      <a:pPr marL="0" lvl="0" indent="0" algn="l" rtl="0">
                        <a:spcBef>
                          <a:spcPts val="0"/>
                        </a:spcBef>
                        <a:spcAft>
                          <a:spcPts val="0"/>
                        </a:spcAft>
                        <a:buNone/>
                      </a:pPr>
                      <a:r>
                        <a:rPr lang="en-GB" sz="1800"/>
                        <a:t>1</a:t>
                      </a:r>
                      <a:endParaRPr sz="1800"/>
                    </a:p>
                  </a:txBody>
                  <a:tcPr marL="121900" marR="121900" marT="121900" marB="121900"/>
                </a:tc>
                <a:extLst>
                  <a:ext uri="{0D108BD9-81ED-4DB2-BD59-A6C34878D82A}">
                    <a16:rowId xmlns:a16="http://schemas.microsoft.com/office/drawing/2014/main" val="10001"/>
                  </a:ext>
                </a:extLst>
              </a:tr>
              <a:tr h="530500">
                <a:tc>
                  <a:txBody>
                    <a:bodyPr/>
                    <a:lstStyle/>
                    <a:p>
                      <a:pPr marL="0" lvl="0" indent="0" algn="l" rtl="0">
                        <a:spcBef>
                          <a:spcPts val="0"/>
                        </a:spcBef>
                        <a:spcAft>
                          <a:spcPts val="0"/>
                        </a:spcAft>
                        <a:buNone/>
                      </a:pPr>
                      <a:r>
                        <a:rPr lang="en-GB" sz="1800"/>
                        <a:t>2</a:t>
                      </a:r>
                      <a:endParaRPr sz="1800"/>
                    </a:p>
                  </a:txBody>
                  <a:tcPr marL="121900" marR="121900" marT="121900" marB="121900"/>
                </a:tc>
                <a:tc>
                  <a:txBody>
                    <a:bodyPr/>
                    <a:lstStyle/>
                    <a:p>
                      <a:pPr marL="0" lvl="0" indent="0" algn="l" rtl="0">
                        <a:spcBef>
                          <a:spcPts val="0"/>
                        </a:spcBef>
                        <a:spcAft>
                          <a:spcPts val="0"/>
                        </a:spcAft>
                        <a:buNone/>
                      </a:pPr>
                      <a:r>
                        <a:rPr lang="en-GB" sz="1800"/>
                        <a:t>A</a:t>
                      </a:r>
                      <a:endParaRPr sz="1800"/>
                    </a:p>
                  </a:txBody>
                  <a:tcPr marL="121900" marR="121900" marT="121900" marB="121900"/>
                </a:tc>
                <a:tc>
                  <a:txBody>
                    <a:bodyPr/>
                    <a:lstStyle/>
                    <a:p>
                      <a:pPr marL="0" lvl="0" indent="0" algn="l" rtl="0">
                        <a:spcBef>
                          <a:spcPts val="0"/>
                        </a:spcBef>
                        <a:spcAft>
                          <a:spcPts val="0"/>
                        </a:spcAft>
                        <a:buNone/>
                      </a:pPr>
                      <a:r>
                        <a:rPr lang="en-GB" sz="1800"/>
                        <a:t>2</a:t>
                      </a:r>
                      <a:endParaRPr sz="1800"/>
                    </a:p>
                  </a:txBody>
                  <a:tcPr marL="121900" marR="121900" marT="121900" marB="121900"/>
                </a:tc>
                <a:extLst>
                  <a:ext uri="{0D108BD9-81ED-4DB2-BD59-A6C34878D82A}">
                    <a16:rowId xmlns:a16="http://schemas.microsoft.com/office/drawing/2014/main" val="10002"/>
                  </a:ext>
                </a:extLst>
              </a:tr>
              <a:tr h="530500">
                <a:tc>
                  <a:txBody>
                    <a:bodyPr/>
                    <a:lstStyle/>
                    <a:p>
                      <a:pPr marL="0" lvl="0" indent="0" algn="l" rtl="0">
                        <a:spcBef>
                          <a:spcPts val="0"/>
                        </a:spcBef>
                        <a:spcAft>
                          <a:spcPts val="0"/>
                        </a:spcAft>
                        <a:buNone/>
                      </a:pPr>
                      <a:r>
                        <a:rPr lang="en-GB" sz="1800"/>
                        <a:t>3</a:t>
                      </a:r>
                      <a:endParaRPr sz="1800"/>
                    </a:p>
                  </a:txBody>
                  <a:tcPr marL="121900" marR="121900" marT="121900" marB="121900"/>
                </a:tc>
                <a:tc>
                  <a:txBody>
                    <a:bodyPr/>
                    <a:lstStyle/>
                    <a:p>
                      <a:pPr marL="0" lvl="0" indent="0" algn="l" rtl="0">
                        <a:spcBef>
                          <a:spcPts val="0"/>
                        </a:spcBef>
                        <a:spcAft>
                          <a:spcPts val="0"/>
                        </a:spcAft>
                        <a:buNone/>
                      </a:pPr>
                      <a:r>
                        <a:rPr lang="en-GB" sz="1800"/>
                        <a:t>A</a:t>
                      </a:r>
                      <a:endParaRPr sz="1800"/>
                    </a:p>
                  </a:txBody>
                  <a:tcPr marL="121900" marR="121900" marT="121900" marB="121900"/>
                </a:tc>
                <a:tc>
                  <a:txBody>
                    <a:bodyPr/>
                    <a:lstStyle/>
                    <a:p>
                      <a:pPr marL="0" lvl="0" indent="0" algn="l" rtl="0">
                        <a:spcBef>
                          <a:spcPts val="0"/>
                        </a:spcBef>
                        <a:spcAft>
                          <a:spcPts val="0"/>
                        </a:spcAft>
                        <a:buNone/>
                      </a:pPr>
                      <a:r>
                        <a:rPr lang="en-GB" sz="1800"/>
                        <a:t>16</a:t>
                      </a:r>
                      <a:endParaRPr sz="1800"/>
                    </a:p>
                  </a:txBody>
                  <a:tcPr marL="121900" marR="121900" marT="121900" marB="121900"/>
                </a:tc>
                <a:extLst>
                  <a:ext uri="{0D108BD9-81ED-4DB2-BD59-A6C34878D82A}">
                    <a16:rowId xmlns:a16="http://schemas.microsoft.com/office/drawing/2014/main" val="10003"/>
                  </a:ext>
                </a:extLst>
              </a:tr>
              <a:tr h="530500">
                <a:tc>
                  <a:txBody>
                    <a:bodyPr/>
                    <a:lstStyle/>
                    <a:p>
                      <a:pPr marL="0" lvl="0" indent="0" algn="l" rtl="0">
                        <a:spcBef>
                          <a:spcPts val="0"/>
                        </a:spcBef>
                        <a:spcAft>
                          <a:spcPts val="0"/>
                        </a:spcAft>
                        <a:buNone/>
                      </a:pPr>
                      <a:r>
                        <a:rPr lang="en-GB" sz="1800"/>
                        <a:t>4</a:t>
                      </a:r>
                      <a:endParaRPr sz="1800"/>
                    </a:p>
                  </a:txBody>
                  <a:tcPr marL="121900" marR="121900" marT="121900" marB="121900"/>
                </a:tc>
                <a:tc>
                  <a:txBody>
                    <a:bodyPr/>
                    <a:lstStyle/>
                    <a:p>
                      <a:pPr marL="0" lvl="0" indent="0" algn="l" rtl="0">
                        <a:spcBef>
                          <a:spcPts val="0"/>
                        </a:spcBef>
                        <a:spcAft>
                          <a:spcPts val="0"/>
                        </a:spcAft>
                        <a:buNone/>
                      </a:pPr>
                      <a:r>
                        <a:rPr lang="en-GB" sz="1800"/>
                        <a:t>B</a:t>
                      </a:r>
                      <a:endParaRPr sz="1800"/>
                    </a:p>
                  </a:txBody>
                  <a:tcPr marL="121900" marR="121900" marT="121900" marB="121900"/>
                </a:tc>
                <a:tc>
                  <a:txBody>
                    <a:bodyPr/>
                    <a:lstStyle/>
                    <a:p>
                      <a:pPr marL="0" lvl="0" indent="0" algn="l" rtl="0">
                        <a:spcBef>
                          <a:spcPts val="0"/>
                        </a:spcBef>
                        <a:spcAft>
                          <a:spcPts val="0"/>
                        </a:spcAft>
                        <a:buNone/>
                      </a:pPr>
                      <a:r>
                        <a:rPr lang="en-GB" sz="1800" dirty="0"/>
                        <a:t>3</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dirty="0"/>
              <a:t>Sisters - Correlation</a:t>
            </a:r>
            <a:endParaRPr dirty="0"/>
          </a:p>
          <a:p>
            <a:pPr algn="l"/>
            <a:endParaRPr dirty="0"/>
          </a:p>
        </p:txBody>
      </p:sp>
      <p:pic>
        <p:nvPicPr>
          <p:cNvPr id="213" name="Google Shape;213;p37" title="Chart"/>
          <p:cNvPicPr preferRelativeResize="0"/>
          <p:nvPr/>
        </p:nvPicPr>
        <p:blipFill>
          <a:blip r:embed="rId3">
            <a:alphaModFix/>
          </a:blip>
          <a:stretch>
            <a:fillRect/>
          </a:stretch>
        </p:blipFill>
        <p:spPr>
          <a:xfrm>
            <a:off x="1586933" y="1488334"/>
            <a:ext cx="8056668" cy="49842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Synthesis Techniques - Mimicking</a:t>
            </a:r>
            <a:endParaRPr/>
          </a:p>
          <a:p>
            <a:pPr algn="l"/>
            <a:endParaRPr/>
          </a:p>
        </p:txBody>
      </p:sp>
      <p:sp>
        <p:nvSpPr>
          <p:cNvPr id="219" name="Google Shape;219;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Student ID is not protected</a:t>
            </a:r>
            <a:endParaRPr/>
          </a:p>
          <a:p>
            <a:r>
              <a:rPr lang="en-GB"/>
              <a:t>Did we protect our outlier?</a:t>
            </a:r>
            <a:endParaRPr/>
          </a:p>
          <a:p>
            <a:pPr indent="0">
              <a:spcBef>
                <a:spcPts val="1600"/>
              </a:spcBef>
              <a:spcAft>
                <a:spcPts val="1600"/>
              </a:spcAft>
              <a:buNone/>
            </a:pPr>
            <a:endParaRPr/>
          </a:p>
        </p:txBody>
      </p:sp>
      <p:graphicFrame>
        <p:nvGraphicFramePr>
          <p:cNvPr id="220" name="Google Shape;220;p38"/>
          <p:cNvGraphicFramePr/>
          <p:nvPr>
            <p:extLst>
              <p:ext uri="{D42A27DB-BD31-4B8C-83A1-F6EECF244321}">
                <p14:modId xmlns:p14="http://schemas.microsoft.com/office/powerpoint/2010/main" val="3376770536"/>
              </p:ext>
            </p:extLst>
          </p:nvPr>
        </p:nvGraphicFramePr>
        <p:xfrm>
          <a:off x="791351" y="3196007"/>
          <a:ext cx="10609299" cy="2642300"/>
        </p:xfrm>
        <a:graphic>
          <a:graphicData uri="http://schemas.openxmlformats.org/drawingml/2006/table">
            <a:tbl>
              <a:tblPr firstRow="1">
                <a:noFill/>
              </a:tblPr>
              <a:tblGrid>
                <a:gridCol w="3536433">
                  <a:extLst>
                    <a:ext uri="{9D8B030D-6E8A-4147-A177-3AD203B41FA5}">
                      <a16:colId xmlns:a16="http://schemas.microsoft.com/office/drawing/2014/main" val="20000"/>
                    </a:ext>
                  </a:extLst>
                </a:gridCol>
                <a:gridCol w="4325533">
                  <a:extLst>
                    <a:ext uri="{9D8B030D-6E8A-4147-A177-3AD203B41FA5}">
                      <a16:colId xmlns:a16="http://schemas.microsoft.com/office/drawing/2014/main" val="20001"/>
                    </a:ext>
                  </a:extLst>
                </a:gridCol>
                <a:gridCol w="2747333">
                  <a:extLst>
                    <a:ext uri="{9D8B030D-6E8A-4147-A177-3AD203B41FA5}">
                      <a16:colId xmlns:a16="http://schemas.microsoft.com/office/drawing/2014/main" val="20002"/>
                    </a:ext>
                  </a:extLst>
                </a:gridCol>
              </a:tblGrid>
              <a:tr h="525400">
                <a:tc>
                  <a:txBody>
                    <a:bodyPr/>
                    <a:lstStyle/>
                    <a:p>
                      <a:pPr marL="0" lvl="0" indent="0" algn="l" rtl="0">
                        <a:spcBef>
                          <a:spcPts val="0"/>
                        </a:spcBef>
                        <a:spcAft>
                          <a:spcPts val="0"/>
                        </a:spcAft>
                        <a:buNone/>
                      </a:pPr>
                      <a:r>
                        <a:rPr lang="en-GB" sz="1800"/>
                        <a:t>Student ID</a:t>
                      </a:r>
                      <a:endParaRPr sz="1800"/>
                    </a:p>
                  </a:txBody>
                  <a:tcPr marL="121900" marR="121900" marT="121900" marB="121900"/>
                </a:tc>
                <a:tc>
                  <a:txBody>
                    <a:bodyPr/>
                    <a:lstStyle/>
                    <a:p>
                      <a:pPr marL="0" lvl="0" indent="0" algn="l" rtl="0">
                        <a:spcBef>
                          <a:spcPts val="0"/>
                        </a:spcBef>
                        <a:spcAft>
                          <a:spcPts val="0"/>
                        </a:spcAft>
                        <a:buNone/>
                      </a:pPr>
                      <a:r>
                        <a:rPr lang="en-GB" sz="1800" dirty="0"/>
                        <a:t>Average grade</a:t>
                      </a:r>
                      <a:endParaRPr sz="1800" dirty="0"/>
                    </a:p>
                  </a:txBody>
                  <a:tcPr marL="121900" marR="121900" marT="121900" marB="121900"/>
                </a:tc>
                <a:tc>
                  <a:txBody>
                    <a:bodyPr/>
                    <a:lstStyle/>
                    <a:p>
                      <a:pPr marL="0" lvl="0" indent="0" algn="l" rtl="0">
                        <a:spcBef>
                          <a:spcPts val="0"/>
                        </a:spcBef>
                        <a:spcAft>
                          <a:spcPts val="0"/>
                        </a:spcAft>
                        <a:buNone/>
                      </a:pPr>
                      <a:r>
                        <a:rPr lang="en-GB" sz="1800"/>
                        <a:t>Number of sisters</a:t>
                      </a:r>
                      <a:endParaRPr sz="1800"/>
                    </a:p>
                  </a:txBody>
                  <a:tcPr marL="121900" marR="121900" marT="121900" marB="121900"/>
                </a:tc>
                <a:extLst>
                  <a:ext uri="{0D108BD9-81ED-4DB2-BD59-A6C34878D82A}">
                    <a16:rowId xmlns:a16="http://schemas.microsoft.com/office/drawing/2014/main" val="10000"/>
                  </a:ext>
                </a:extLst>
              </a:tr>
              <a:tr h="525400">
                <a:tc>
                  <a:txBody>
                    <a:bodyPr/>
                    <a:lstStyle/>
                    <a:p>
                      <a:pPr marL="0" lvl="0" indent="0" algn="l" rtl="0">
                        <a:spcBef>
                          <a:spcPts val="0"/>
                        </a:spcBef>
                        <a:spcAft>
                          <a:spcPts val="0"/>
                        </a:spcAft>
                        <a:buNone/>
                      </a:pPr>
                      <a:r>
                        <a:rPr lang="en-GB" sz="1800"/>
                        <a:t>1</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C</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0</a:t>
                      </a:r>
                      <a:endParaRPr sz="1800"/>
                    </a:p>
                  </a:txBody>
                  <a:tcPr marL="121900" marR="121900" marT="121900" marB="121900">
                    <a:solidFill>
                      <a:srgbClr val="FFF2CC"/>
                    </a:solidFill>
                  </a:tcPr>
                </a:tc>
                <a:extLst>
                  <a:ext uri="{0D108BD9-81ED-4DB2-BD59-A6C34878D82A}">
                    <a16:rowId xmlns:a16="http://schemas.microsoft.com/office/drawing/2014/main" val="10001"/>
                  </a:ext>
                </a:extLst>
              </a:tr>
              <a:tr h="530500">
                <a:tc>
                  <a:txBody>
                    <a:bodyPr/>
                    <a:lstStyle/>
                    <a:p>
                      <a:pPr marL="0" lvl="0" indent="0" algn="l" rtl="0">
                        <a:spcBef>
                          <a:spcPts val="0"/>
                        </a:spcBef>
                        <a:spcAft>
                          <a:spcPts val="0"/>
                        </a:spcAft>
                        <a:buNone/>
                      </a:pPr>
                      <a:r>
                        <a:rPr lang="en-GB" sz="1800"/>
                        <a:t>2</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A*</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a:t>3</a:t>
                      </a:r>
                      <a:endParaRPr sz="1800"/>
                    </a:p>
                  </a:txBody>
                  <a:tcPr marL="121900" marR="121900" marT="121900" marB="121900">
                    <a:solidFill>
                      <a:srgbClr val="FFF2CC"/>
                    </a:solidFill>
                  </a:tcPr>
                </a:tc>
                <a:extLst>
                  <a:ext uri="{0D108BD9-81ED-4DB2-BD59-A6C34878D82A}">
                    <a16:rowId xmlns:a16="http://schemas.microsoft.com/office/drawing/2014/main" val="10002"/>
                  </a:ext>
                </a:extLst>
              </a:tr>
              <a:tr h="530500">
                <a:tc>
                  <a:txBody>
                    <a:bodyPr/>
                    <a:lstStyle/>
                    <a:p>
                      <a:pPr marL="0" lvl="0" indent="0" algn="l" rtl="0">
                        <a:spcBef>
                          <a:spcPts val="0"/>
                        </a:spcBef>
                        <a:spcAft>
                          <a:spcPts val="0"/>
                        </a:spcAft>
                        <a:buNone/>
                      </a:pPr>
                      <a:r>
                        <a:rPr lang="en-GB" sz="1800"/>
                        <a:t>3</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B</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15</a:t>
                      </a:r>
                      <a:endParaRPr sz="1800"/>
                    </a:p>
                  </a:txBody>
                  <a:tcPr marL="121900" marR="121900" marT="121900" marB="121900">
                    <a:solidFill>
                      <a:srgbClr val="F4CCCC"/>
                    </a:solidFill>
                  </a:tcPr>
                </a:tc>
                <a:extLst>
                  <a:ext uri="{0D108BD9-81ED-4DB2-BD59-A6C34878D82A}">
                    <a16:rowId xmlns:a16="http://schemas.microsoft.com/office/drawing/2014/main" val="10003"/>
                  </a:ext>
                </a:extLst>
              </a:tr>
              <a:tr h="530500">
                <a:tc>
                  <a:txBody>
                    <a:bodyPr/>
                    <a:lstStyle/>
                    <a:p>
                      <a:pPr marL="0" lvl="0" indent="0" algn="l" rtl="0">
                        <a:spcBef>
                          <a:spcPts val="0"/>
                        </a:spcBef>
                        <a:spcAft>
                          <a:spcPts val="0"/>
                        </a:spcAft>
                        <a:buNone/>
                      </a:pPr>
                      <a:r>
                        <a:rPr lang="en-GB" sz="1800"/>
                        <a:t>4</a:t>
                      </a:r>
                      <a:endParaRPr sz="1800"/>
                    </a:p>
                  </a:txBody>
                  <a:tcPr marL="121900" marR="121900" marT="121900" marB="121900">
                    <a:solidFill>
                      <a:srgbClr val="F4CCCC"/>
                    </a:solidFill>
                  </a:tcPr>
                </a:tc>
                <a:tc>
                  <a:txBody>
                    <a:bodyPr/>
                    <a:lstStyle/>
                    <a:p>
                      <a:pPr marL="0" lvl="0" indent="0" algn="l" rtl="0">
                        <a:spcBef>
                          <a:spcPts val="0"/>
                        </a:spcBef>
                        <a:spcAft>
                          <a:spcPts val="0"/>
                        </a:spcAft>
                        <a:buNone/>
                      </a:pPr>
                      <a:r>
                        <a:rPr lang="en-GB" sz="1800"/>
                        <a:t>A</a:t>
                      </a:r>
                      <a:endParaRPr sz="1800"/>
                    </a:p>
                  </a:txBody>
                  <a:tcPr marL="121900" marR="121900" marT="121900" marB="121900">
                    <a:solidFill>
                      <a:srgbClr val="FFF2CC"/>
                    </a:solidFill>
                  </a:tcPr>
                </a:tc>
                <a:tc>
                  <a:txBody>
                    <a:bodyPr/>
                    <a:lstStyle/>
                    <a:p>
                      <a:pPr marL="0" lvl="0" indent="0" algn="l" rtl="0">
                        <a:spcBef>
                          <a:spcPts val="0"/>
                        </a:spcBef>
                        <a:spcAft>
                          <a:spcPts val="0"/>
                        </a:spcAft>
                        <a:buNone/>
                      </a:pPr>
                      <a:r>
                        <a:rPr lang="en-GB" sz="1800" dirty="0"/>
                        <a:t>2</a:t>
                      </a:r>
                      <a:endParaRPr sz="1800" dirty="0"/>
                    </a:p>
                  </a:txBody>
                  <a:tcPr marL="121900" marR="121900" marT="121900" marB="121900">
                    <a:solidFill>
                      <a:srgbClr val="FFF2C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Sisters - Mimicking</a:t>
            </a:r>
            <a:endParaRPr/>
          </a:p>
          <a:p>
            <a:pPr algn="l"/>
            <a:endParaRPr/>
          </a:p>
        </p:txBody>
      </p:sp>
      <p:pic>
        <p:nvPicPr>
          <p:cNvPr id="226" name="Google Shape;226;p39" title="Chart"/>
          <p:cNvPicPr preferRelativeResize="0"/>
          <p:nvPr/>
        </p:nvPicPr>
        <p:blipFill>
          <a:blip r:embed="rId3">
            <a:alphaModFix/>
          </a:blip>
          <a:stretch>
            <a:fillRect/>
          </a:stretch>
        </p:blipFill>
        <p:spPr>
          <a:xfrm>
            <a:off x="837301" y="1949700"/>
            <a:ext cx="5258697" cy="3253301"/>
          </a:xfrm>
          <a:prstGeom prst="rect">
            <a:avLst/>
          </a:prstGeom>
          <a:noFill/>
          <a:ln>
            <a:noFill/>
          </a:ln>
        </p:spPr>
      </p:pic>
      <p:pic>
        <p:nvPicPr>
          <p:cNvPr id="227" name="Google Shape;227;p39" title="Chart"/>
          <p:cNvPicPr preferRelativeResize="0"/>
          <p:nvPr/>
        </p:nvPicPr>
        <p:blipFill>
          <a:blip r:embed="rId4">
            <a:alphaModFix/>
          </a:blip>
          <a:stretch>
            <a:fillRect/>
          </a:stretch>
        </p:blipFill>
        <p:spPr>
          <a:xfrm>
            <a:off x="6622779" y="1863815"/>
            <a:ext cx="5059952" cy="31303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Resampling the sisters</a:t>
            </a:r>
            <a:endParaRPr/>
          </a:p>
          <a:p>
            <a:pPr algn="l"/>
            <a:endParaRPr/>
          </a:p>
        </p:txBody>
      </p:sp>
      <p:sp>
        <p:nvSpPr>
          <p:cNvPr id="233" name="Google Shape;233;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Larger dataset</a:t>
            </a:r>
            <a:endParaRPr/>
          </a:p>
          <a:p>
            <a:pPr indent="0">
              <a:spcBef>
                <a:spcPts val="1600"/>
              </a:spcBef>
              <a:spcAft>
                <a:spcPts val="1600"/>
              </a:spcAft>
              <a:buNone/>
            </a:pPr>
            <a:endParaRPr/>
          </a:p>
        </p:txBody>
      </p:sp>
      <p:graphicFrame>
        <p:nvGraphicFramePr>
          <p:cNvPr id="234" name="Google Shape;234;p40"/>
          <p:cNvGraphicFramePr/>
          <p:nvPr>
            <p:extLst>
              <p:ext uri="{D42A27DB-BD31-4B8C-83A1-F6EECF244321}">
                <p14:modId xmlns:p14="http://schemas.microsoft.com/office/powerpoint/2010/main" val="2449646937"/>
              </p:ext>
            </p:extLst>
          </p:nvPr>
        </p:nvGraphicFramePr>
        <p:xfrm>
          <a:off x="791333" y="2277840"/>
          <a:ext cx="10609299" cy="3703300"/>
        </p:xfrm>
        <a:graphic>
          <a:graphicData uri="http://schemas.openxmlformats.org/drawingml/2006/table">
            <a:tbl>
              <a:tblPr firstRow="1">
                <a:noFill/>
              </a:tblPr>
              <a:tblGrid>
                <a:gridCol w="3536433">
                  <a:extLst>
                    <a:ext uri="{9D8B030D-6E8A-4147-A177-3AD203B41FA5}">
                      <a16:colId xmlns:a16="http://schemas.microsoft.com/office/drawing/2014/main" val="20000"/>
                    </a:ext>
                  </a:extLst>
                </a:gridCol>
                <a:gridCol w="4325533">
                  <a:extLst>
                    <a:ext uri="{9D8B030D-6E8A-4147-A177-3AD203B41FA5}">
                      <a16:colId xmlns:a16="http://schemas.microsoft.com/office/drawing/2014/main" val="20001"/>
                    </a:ext>
                  </a:extLst>
                </a:gridCol>
                <a:gridCol w="2747333">
                  <a:extLst>
                    <a:ext uri="{9D8B030D-6E8A-4147-A177-3AD203B41FA5}">
                      <a16:colId xmlns:a16="http://schemas.microsoft.com/office/drawing/2014/main" val="20002"/>
                    </a:ext>
                  </a:extLst>
                </a:gridCol>
              </a:tblGrid>
              <a:tr h="525400">
                <a:tc>
                  <a:txBody>
                    <a:bodyPr/>
                    <a:lstStyle/>
                    <a:p>
                      <a:pPr marL="0" lvl="0" indent="0" algn="l" rtl="0">
                        <a:spcBef>
                          <a:spcPts val="0"/>
                        </a:spcBef>
                        <a:spcAft>
                          <a:spcPts val="0"/>
                        </a:spcAft>
                        <a:buNone/>
                      </a:pPr>
                      <a:r>
                        <a:rPr lang="en-GB" sz="1800" dirty="0"/>
                        <a:t>Student ID</a:t>
                      </a:r>
                      <a:endParaRPr sz="1800" dirty="0"/>
                    </a:p>
                  </a:txBody>
                  <a:tcPr marL="121900" marR="121900" marT="121900" marB="121900"/>
                </a:tc>
                <a:tc>
                  <a:txBody>
                    <a:bodyPr/>
                    <a:lstStyle/>
                    <a:p>
                      <a:pPr marL="0" lvl="0" indent="0" algn="l" rtl="0">
                        <a:spcBef>
                          <a:spcPts val="0"/>
                        </a:spcBef>
                        <a:spcAft>
                          <a:spcPts val="0"/>
                        </a:spcAft>
                        <a:buNone/>
                      </a:pPr>
                      <a:r>
                        <a:rPr lang="en-GB" sz="1800"/>
                        <a:t>Average grade</a:t>
                      </a:r>
                      <a:endParaRPr sz="1800"/>
                    </a:p>
                  </a:txBody>
                  <a:tcPr marL="121900" marR="121900" marT="121900" marB="121900"/>
                </a:tc>
                <a:tc>
                  <a:txBody>
                    <a:bodyPr/>
                    <a:lstStyle/>
                    <a:p>
                      <a:pPr marL="0" lvl="0" indent="0" algn="l" rtl="0">
                        <a:spcBef>
                          <a:spcPts val="0"/>
                        </a:spcBef>
                        <a:spcAft>
                          <a:spcPts val="0"/>
                        </a:spcAft>
                        <a:buNone/>
                      </a:pPr>
                      <a:r>
                        <a:rPr lang="en-GB" sz="1800"/>
                        <a:t>Number of sisters</a:t>
                      </a:r>
                      <a:endParaRPr sz="1800"/>
                    </a:p>
                  </a:txBody>
                  <a:tcPr marL="121900" marR="121900" marT="121900" marB="121900"/>
                </a:tc>
                <a:extLst>
                  <a:ext uri="{0D108BD9-81ED-4DB2-BD59-A6C34878D82A}">
                    <a16:rowId xmlns:a16="http://schemas.microsoft.com/office/drawing/2014/main" val="10000"/>
                  </a:ext>
                </a:extLst>
              </a:tr>
              <a:tr h="525400">
                <a:tc>
                  <a:txBody>
                    <a:bodyPr/>
                    <a:lstStyle/>
                    <a:p>
                      <a:pPr marL="0" lvl="0" indent="0" algn="l" rtl="0">
                        <a:spcBef>
                          <a:spcPts val="0"/>
                        </a:spcBef>
                        <a:spcAft>
                          <a:spcPts val="0"/>
                        </a:spcAft>
                        <a:buNone/>
                      </a:pPr>
                      <a:r>
                        <a:rPr lang="en-GB" sz="1800"/>
                        <a:t>1</a:t>
                      </a:r>
                      <a:endParaRPr sz="1800"/>
                    </a:p>
                  </a:txBody>
                  <a:tcPr marL="121900" marR="121900" marT="121900" marB="121900"/>
                </a:tc>
                <a:tc>
                  <a:txBody>
                    <a:bodyPr/>
                    <a:lstStyle/>
                    <a:p>
                      <a:pPr marL="0" lvl="0" indent="0" algn="l" rtl="0">
                        <a:spcBef>
                          <a:spcPts val="0"/>
                        </a:spcBef>
                        <a:spcAft>
                          <a:spcPts val="0"/>
                        </a:spcAft>
                        <a:buNone/>
                      </a:pPr>
                      <a:r>
                        <a:rPr lang="en-GB" sz="1800"/>
                        <a:t>B</a:t>
                      </a:r>
                      <a:endParaRPr sz="1800"/>
                    </a:p>
                  </a:txBody>
                  <a:tcPr marL="121900" marR="121900" marT="121900" marB="121900">
                    <a:solidFill>
                      <a:schemeClr val="lt1"/>
                    </a:solidFill>
                  </a:tcPr>
                </a:tc>
                <a:tc>
                  <a:txBody>
                    <a:bodyPr/>
                    <a:lstStyle/>
                    <a:p>
                      <a:pPr marL="0" lvl="0" indent="0" algn="l" rtl="0">
                        <a:spcBef>
                          <a:spcPts val="0"/>
                        </a:spcBef>
                        <a:spcAft>
                          <a:spcPts val="0"/>
                        </a:spcAft>
                        <a:buNone/>
                      </a:pPr>
                      <a:r>
                        <a:rPr lang="en-GB" sz="1800"/>
                        <a:t>0</a:t>
                      </a:r>
                      <a:endParaRPr sz="1800"/>
                    </a:p>
                  </a:txBody>
                  <a:tcPr marL="121900" marR="121900" marT="121900" marB="121900">
                    <a:solidFill>
                      <a:srgbClr val="FFF2CC"/>
                    </a:solidFill>
                  </a:tcPr>
                </a:tc>
                <a:extLst>
                  <a:ext uri="{0D108BD9-81ED-4DB2-BD59-A6C34878D82A}">
                    <a16:rowId xmlns:a16="http://schemas.microsoft.com/office/drawing/2014/main" val="10001"/>
                  </a:ext>
                </a:extLst>
              </a:tr>
              <a:tr h="530500">
                <a:tc>
                  <a:txBody>
                    <a:bodyPr/>
                    <a:lstStyle/>
                    <a:p>
                      <a:pPr marL="0" lvl="0" indent="0" algn="l" rtl="0">
                        <a:spcBef>
                          <a:spcPts val="0"/>
                        </a:spcBef>
                        <a:spcAft>
                          <a:spcPts val="0"/>
                        </a:spcAft>
                        <a:buNone/>
                      </a:pPr>
                      <a:r>
                        <a:rPr lang="en-GB" sz="1800"/>
                        <a:t>2</a:t>
                      </a:r>
                      <a:endParaRPr sz="1800"/>
                    </a:p>
                  </a:txBody>
                  <a:tcPr marL="121900" marR="121900" marT="121900" marB="121900">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800"/>
                        <a:t>A</a:t>
                      </a:r>
                      <a:endParaRPr sz="1800"/>
                    </a:p>
                  </a:txBody>
                  <a:tcPr marL="121900" marR="121900" marT="121900" marB="121900">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3</a:t>
                      </a:r>
                      <a:endParaRPr sz="1800"/>
                    </a:p>
                  </a:txBody>
                  <a:tcPr marL="121900" marR="121900" marT="121900" marB="121900">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002"/>
                  </a:ext>
                </a:extLst>
              </a:tr>
              <a:tr h="530500">
                <a:tc>
                  <a:txBody>
                    <a:bodyPr/>
                    <a:lstStyle/>
                    <a:p>
                      <a:pPr marL="0" lvl="0" indent="0" algn="l" rtl="0">
                        <a:spcBef>
                          <a:spcPts val="0"/>
                        </a:spcBef>
                        <a:spcAft>
                          <a:spcPts val="0"/>
                        </a:spcAft>
                        <a:buNone/>
                      </a:pPr>
                      <a:r>
                        <a:rPr lang="en-GB" sz="1800"/>
                        <a:t>3</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800"/>
                        <a:t>A</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17</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003"/>
                  </a:ext>
                </a:extLst>
              </a:tr>
              <a:tr h="530500">
                <a:tc>
                  <a:txBody>
                    <a:bodyPr/>
                    <a:lstStyle/>
                    <a:p>
                      <a:pPr marL="0" lvl="0" indent="0" algn="l" rtl="0">
                        <a:spcBef>
                          <a:spcPts val="0"/>
                        </a:spcBef>
                        <a:spcAft>
                          <a:spcPts val="0"/>
                        </a:spcAft>
                        <a:buNone/>
                      </a:pPr>
                      <a:r>
                        <a:rPr lang="en-GB" sz="1800"/>
                        <a:t>2</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None/>
                      </a:pPr>
                      <a:r>
                        <a:rPr lang="en-GB" sz="1800"/>
                        <a:t>A</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None/>
                      </a:pPr>
                      <a:r>
                        <a:rPr lang="en-GB" sz="1800"/>
                        <a:t>2</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extLst>
                  <a:ext uri="{0D108BD9-81ED-4DB2-BD59-A6C34878D82A}">
                    <a16:rowId xmlns:a16="http://schemas.microsoft.com/office/drawing/2014/main" val="10004"/>
                  </a:ext>
                </a:extLst>
              </a:tr>
              <a:tr h="530500">
                <a:tc>
                  <a:txBody>
                    <a:bodyPr/>
                    <a:lstStyle/>
                    <a:p>
                      <a:pPr marL="0" lvl="0" indent="0" algn="l" rtl="0">
                        <a:spcBef>
                          <a:spcPts val="0"/>
                        </a:spcBef>
                        <a:spcAft>
                          <a:spcPts val="0"/>
                        </a:spcAft>
                        <a:buNone/>
                      </a:pPr>
                      <a:r>
                        <a:rPr lang="en-GB" sz="1800"/>
                        <a:t>3</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800"/>
                        <a:t>A*</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15</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005"/>
                  </a:ext>
                </a:extLst>
              </a:tr>
              <a:tr h="530500">
                <a:tc>
                  <a:txBody>
                    <a:bodyPr/>
                    <a:lstStyle/>
                    <a:p>
                      <a:pPr marL="0" lvl="0" indent="0" algn="l" rtl="0">
                        <a:spcBef>
                          <a:spcPts val="0"/>
                        </a:spcBef>
                        <a:spcAft>
                          <a:spcPts val="0"/>
                        </a:spcAft>
                        <a:buNone/>
                      </a:pPr>
                      <a:r>
                        <a:rPr lang="en-GB" sz="1800"/>
                        <a:t>4</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800"/>
                        <a:t>B</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dirty="0"/>
                        <a:t>2</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dirty="0"/>
              <a:t>Sisters - Sampled</a:t>
            </a:r>
            <a:endParaRPr dirty="0"/>
          </a:p>
          <a:p>
            <a:pPr algn="l"/>
            <a:endParaRPr dirty="0"/>
          </a:p>
        </p:txBody>
      </p:sp>
      <p:pic>
        <p:nvPicPr>
          <p:cNvPr id="240" name="Google Shape;240;p41" title="Chart"/>
          <p:cNvPicPr preferRelativeResize="0"/>
          <p:nvPr/>
        </p:nvPicPr>
        <p:blipFill>
          <a:blip r:embed="rId3">
            <a:alphaModFix/>
          </a:blip>
          <a:stretch>
            <a:fillRect/>
          </a:stretch>
        </p:blipFill>
        <p:spPr>
          <a:xfrm>
            <a:off x="837301" y="1949700"/>
            <a:ext cx="5258697" cy="3253301"/>
          </a:xfrm>
          <a:prstGeom prst="rect">
            <a:avLst/>
          </a:prstGeom>
          <a:noFill/>
          <a:ln>
            <a:noFill/>
          </a:ln>
        </p:spPr>
      </p:pic>
      <p:pic>
        <p:nvPicPr>
          <p:cNvPr id="241" name="Google Shape;241;p41" title="Chart"/>
          <p:cNvPicPr preferRelativeResize="0"/>
          <p:nvPr/>
        </p:nvPicPr>
        <p:blipFill>
          <a:blip r:embed="rId4">
            <a:alphaModFix/>
          </a:blip>
          <a:stretch>
            <a:fillRect/>
          </a:stretch>
        </p:blipFill>
        <p:spPr>
          <a:xfrm>
            <a:off x="6096002" y="1949700"/>
            <a:ext cx="5258697" cy="32533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r>
              <a:rPr lang="en-GB"/>
              <a:t>Simulation</a:t>
            </a:r>
            <a:endParaRPr/>
          </a:p>
        </p:txBody>
      </p:sp>
      <p:sp>
        <p:nvSpPr>
          <p:cNvPr id="252" name="Google Shape;252;p4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fontScale="85000" lnSpcReduction="20000"/>
          </a:bodyPr>
          <a:lstStyle/>
          <a:p>
            <a:pPr marL="0" indent="0"/>
            <a:r>
              <a:rPr lang="en-GB"/>
              <a:t>Generating part or all of the dataset that is similar in essential ways to the real data but is different with regard to sensitive information.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panose="020B0604020202020204" pitchFamily="34" charset="0"/>
              </a:rPr>
              <a:t>Can</a:t>
            </a:r>
            <a:r>
              <a:rPr lang="en-GB" sz="3500" dirty="0">
                <a:cs typeface="Arial" panose="020B0604020202020204" pitchFamily="34" charset="0"/>
              </a:rPr>
              <a:t> </a:t>
            </a:r>
            <a:r>
              <a:rPr lang="en-GB" dirty="0">
                <a:cs typeface="Arial" panose="020B0604020202020204" pitchFamily="34" charset="0"/>
              </a:rPr>
              <a:t>you hear us?</a:t>
            </a:r>
            <a:endParaRPr lang="en-GB" dirty="0"/>
          </a:p>
        </p:txBody>
      </p:sp>
      <p:sp>
        <p:nvSpPr>
          <p:cNvPr id="3" name="Content Placeholder 2"/>
          <p:cNvSpPr>
            <a:spLocks noGrp="1"/>
          </p:cNvSpPr>
          <p:nvPr>
            <p:ph idx="1"/>
          </p:nvPr>
        </p:nvSpPr>
        <p:spPr/>
        <p:txBody>
          <a:bodyPr>
            <a:normAutofit lnSpcReduction="10000"/>
          </a:bodyPr>
          <a:lstStyle/>
          <a:p>
            <a:pPr marL="0" indent="0">
              <a:lnSpc>
                <a:spcPct val="150000"/>
              </a:lnSpc>
              <a:buNone/>
            </a:pPr>
            <a:r>
              <a:rPr lang="en-GB" sz="3200" dirty="0">
                <a:cs typeface="Arial" panose="020B0604020202020204" pitchFamily="34" charset="0"/>
              </a:rPr>
              <a:t>If not:</a:t>
            </a:r>
          </a:p>
          <a:p>
            <a:pPr marL="800100" lvl="1" indent="-457200">
              <a:lnSpc>
                <a:spcPct val="150000"/>
              </a:lnSpc>
            </a:pPr>
            <a:r>
              <a:rPr lang="en-GB" sz="3200" dirty="0"/>
              <a:t>Check your speaker/headset is plugged in / volume is on.</a:t>
            </a:r>
          </a:p>
          <a:p>
            <a:pPr marL="800100" lvl="1" indent="-457200">
              <a:lnSpc>
                <a:spcPct val="150000"/>
              </a:lnSpc>
            </a:pPr>
            <a:r>
              <a:rPr lang="en-GB" sz="3200" dirty="0"/>
              <a:t>Click on audio to change to listening via phone</a:t>
            </a:r>
          </a:p>
          <a:p>
            <a:pPr marL="800100" lvl="1" indent="-457200">
              <a:lnSpc>
                <a:spcPct val="150000"/>
              </a:lnSpc>
            </a:pPr>
            <a:r>
              <a:rPr lang="en-GB" sz="3200" dirty="0"/>
              <a:t>We are recording this webinar and will post it on YouTube (https://www.youtube.com/user/UKDATASERVICE</a:t>
            </a:r>
            <a:r>
              <a:rPr lang="en-GB" sz="2600" dirty="0"/>
              <a:t>)</a:t>
            </a:r>
          </a:p>
        </p:txBody>
      </p:sp>
    </p:spTree>
    <p:extLst>
      <p:ext uri="{BB962C8B-B14F-4D97-AF65-F5344CB8AC3E}">
        <p14:creationId xmlns:p14="http://schemas.microsoft.com/office/powerpoint/2010/main" val="3648409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Sounds like Mimicking?</a:t>
            </a:r>
            <a:endParaRPr/>
          </a:p>
          <a:p>
            <a:pPr algn="l"/>
            <a:endParaRPr/>
          </a:p>
        </p:txBody>
      </p:sp>
      <p:sp>
        <p:nvSpPr>
          <p:cNvPr id="258" name="Google Shape;258;p4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Simulation - Generating part or all of the dataset that is similar in essential ways to the real data but is different with regard to sensitive information.</a:t>
            </a:r>
            <a:endParaRPr/>
          </a:p>
          <a:p>
            <a:r>
              <a:rPr lang="en-GB"/>
              <a:t>Mimicking - Generating a dataset that closely matches the real dataset but does not contain exactly the same entries.</a:t>
            </a:r>
            <a:endParaRPr/>
          </a:p>
          <a:p>
            <a:pPr marL="0" indent="0">
              <a:spcBef>
                <a:spcPts val="1600"/>
              </a:spcBef>
              <a:spcAft>
                <a:spcPts val="1600"/>
              </a:spcAft>
              <a:buNone/>
            </a:pPr>
            <a:endParaRPr/>
          </a:p>
        </p:txBody>
      </p:sp>
      <p:pic>
        <p:nvPicPr>
          <p:cNvPr id="259" name="Google Shape;259;p44" descr="Graphs showing two clusters of data"/>
          <p:cNvPicPr preferRelativeResize="0"/>
          <p:nvPr/>
        </p:nvPicPr>
        <p:blipFill rotWithShape="1">
          <a:blip r:embed="rId3">
            <a:alphaModFix/>
          </a:blip>
          <a:srcRect b="25194"/>
          <a:stretch/>
        </p:blipFill>
        <p:spPr>
          <a:xfrm>
            <a:off x="7202539" y="5157192"/>
            <a:ext cx="4573861" cy="16003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Simulation vs Mimicking</a:t>
            </a:r>
            <a:endParaRPr/>
          </a:p>
        </p:txBody>
      </p:sp>
      <p:graphicFrame>
        <p:nvGraphicFramePr>
          <p:cNvPr id="265" name="Google Shape;265;p45"/>
          <p:cNvGraphicFramePr/>
          <p:nvPr>
            <p:extLst>
              <p:ext uri="{D42A27DB-BD31-4B8C-83A1-F6EECF244321}">
                <p14:modId xmlns:p14="http://schemas.microsoft.com/office/powerpoint/2010/main" val="3711493626"/>
              </p:ext>
            </p:extLst>
          </p:nvPr>
        </p:nvGraphicFramePr>
        <p:xfrm>
          <a:off x="2255867" y="1496467"/>
          <a:ext cx="8141934" cy="4722833"/>
        </p:xfrm>
        <a:graphic>
          <a:graphicData uri="http://schemas.openxmlformats.org/drawingml/2006/table">
            <a:tbl>
              <a:tblPr firstRow="1">
                <a:noFill/>
              </a:tblPr>
              <a:tblGrid>
                <a:gridCol w="4070967">
                  <a:extLst>
                    <a:ext uri="{9D8B030D-6E8A-4147-A177-3AD203B41FA5}">
                      <a16:colId xmlns:a16="http://schemas.microsoft.com/office/drawing/2014/main" val="20000"/>
                    </a:ext>
                  </a:extLst>
                </a:gridCol>
                <a:gridCol w="4070967">
                  <a:extLst>
                    <a:ext uri="{9D8B030D-6E8A-4147-A177-3AD203B41FA5}">
                      <a16:colId xmlns:a16="http://schemas.microsoft.com/office/drawing/2014/main" val="20001"/>
                    </a:ext>
                  </a:extLst>
                </a:gridCol>
              </a:tblGrid>
              <a:tr h="760633">
                <a:tc>
                  <a:txBody>
                    <a:bodyPr/>
                    <a:lstStyle/>
                    <a:p>
                      <a:pPr marL="0" lvl="0" indent="0" algn="ctr" rtl="0">
                        <a:spcBef>
                          <a:spcPts val="0"/>
                        </a:spcBef>
                        <a:spcAft>
                          <a:spcPts val="0"/>
                        </a:spcAft>
                        <a:buNone/>
                      </a:pPr>
                      <a:r>
                        <a:rPr lang="en-GB" sz="1800" dirty="0"/>
                        <a:t>Simulation</a:t>
                      </a:r>
                      <a:endParaRPr sz="1800" dirty="0"/>
                    </a:p>
                  </a:txBody>
                  <a:tcPr marL="121900" marR="121900" marT="121900" marB="121900" anchor="ctr"/>
                </a:tc>
                <a:tc>
                  <a:txBody>
                    <a:bodyPr/>
                    <a:lstStyle/>
                    <a:p>
                      <a:pPr marL="0" lvl="0" indent="0" algn="ctr" rtl="0">
                        <a:spcBef>
                          <a:spcPts val="0"/>
                        </a:spcBef>
                        <a:spcAft>
                          <a:spcPts val="0"/>
                        </a:spcAft>
                        <a:buNone/>
                      </a:pPr>
                      <a:r>
                        <a:rPr lang="en-GB" sz="1800"/>
                        <a:t>Mimicking</a:t>
                      </a:r>
                      <a:endParaRPr sz="1800"/>
                    </a:p>
                  </a:txBody>
                  <a:tcPr marL="121900" marR="121900" marT="121900" marB="121900" anchor="ctr"/>
                </a:tc>
                <a:extLst>
                  <a:ext uri="{0D108BD9-81ED-4DB2-BD59-A6C34878D82A}">
                    <a16:rowId xmlns:a16="http://schemas.microsoft.com/office/drawing/2014/main" val="10000"/>
                  </a:ext>
                </a:extLst>
              </a:tr>
              <a:tr h="792440">
                <a:tc>
                  <a:txBody>
                    <a:bodyPr/>
                    <a:lstStyle/>
                    <a:p>
                      <a:pPr marL="0" lvl="0" indent="0" algn="l" rtl="0">
                        <a:spcBef>
                          <a:spcPts val="0"/>
                        </a:spcBef>
                        <a:spcAft>
                          <a:spcPts val="0"/>
                        </a:spcAft>
                        <a:buNone/>
                      </a:pPr>
                      <a:r>
                        <a:rPr lang="en-GB" sz="1800"/>
                        <a:t>Machine Learning, Data generation library or heuristics.</a:t>
                      </a:r>
                      <a:endParaRPr sz="1800"/>
                    </a:p>
                  </a:txBody>
                  <a:tcPr marL="121900" marR="121900" marT="121900" marB="121900"/>
                </a:tc>
                <a:tc>
                  <a:txBody>
                    <a:bodyPr/>
                    <a:lstStyle/>
                    <a:p>
                      <a:pPr marL="0" lvl="0" indent="0" algn="l" rtl="0">
                        <a:spcBef>
                          <a:spcPts val="0"/>
                        </a:spcBef>
                        <a:spcAft>
                          <a:spcPts val="0"/>
                        </a:spcAft>
                        <a:buNone/>
                      </a:pPr>
                      <a:r>
                        <a:rPr lang="en-GB" sz="1800"/>
                        <a:t>Sampling with noise.</a:t>
                      </a:r>
                      <a:endParaRPr sz="1800"/>
                    </a:p>
                  </a:txBody>
                  <a:tcPr marL="121900" marR="121900" marT="121900" marB="121900"/>
                </a:tc>
                <a:extLst>
                  <a:ext uri="{0D108BD9-81ED-4DB2-BD59-A6C34878D82A}">
                    <a16:rowId xmlns:a16="http://schemas.microsoft.com/office/drawing/2014/main" val="10001"/>
                  </a:ext>
                </a:extLst>
              </a:tr>
              <a:tr h="792440">
                <a:tc>
                  <a:txBody>
                    <a:bodyPr/>
                    <a:lstStyle/>
                    <a:p>
                      <a:pPr marL="0" lvl="0" indent="0" algn="l" rtl="0">
                        <a:spcBef>
                          <a:spcPts val="0"/>
                        </a:spcBef>
                        <a:spcAft>
                          <a:spcPts val="0"/>
                        </a:spcAft>
                        <a:buNone/>
                      </a:pPr>
                      <a:r>
                        <a:rPr lang="en-GB" sz="1800"/>
                        <a:t>Model can be separated from personal data.</a:t>
                      </a:r>
                      <a:endParaRPr sz="1800"/>
                    </a:p>
                  </a:txBody>
                  <a:tcPr marL="121900" marR="121900" marT="121900" marB="121900"/>
                </a:tc>
                <a:tc>
                  <a:txBody>
                    <a:bodyPr/>
                    <a:lstStyle/>
                    <a:p>
                      <a:pPr marL="0" lvl="0" indent="0" algn="l" rtl="0">
                        <a:spcBef>
                          <a:spcPts val="0"/>
                        </a:spcBef>
                        <a:spcAft>
                          <a:spcPts val="0"/>
                        </a:spcAft>
                        <a:buNone/>
                      </a:pPr>
                      <a:r>
                        <a:rPr lang="en-GB" sz="1800"/>
                        <a:t>Copies real data.</a:t>
                      </a:r>
                      <a:endParaRPr sz="1800"/>
                    </a:p>
                  </a:txBody>
                  <a:tcPr marL="121900" marR="121900" marT="121900" marB="121900"/>
                </a:tc>
                <a:extLst>
                  <a:ext uri="{0D108BD9-81ED-4DB2-BD59-A6C34878D82A}">
                    <a16:rowId xmlns:a16="http://schemas.microsoft.com/office/drawing/2014/main" val="10002"/>
                  </a:ext>
                </a:extLst>
              </a:tr>
              <a:tr h="792440">
                <a:tc>
                  <a:txBody>
                    <a:bodyPr/>
                    <a:lstStyle/>
                    <a:p>
                      <a:pPr marL="0" lvl="0" indent="0" algn="l" rtl="0">
                        <a:spcBef>
                          <a:spcPts val="0"/>
                        </a:spcBef>
                        <a:spcAft>
                          <a:spcPts val="0"/>
                        </a:spcAft>
                        <a:buNone/>
                      </a:pPr>
                      <a:r>
                        <a:rPr lang="en-GB" sz="1800"/>
                        <a:t>Replicates our understanding, tweaks and assumptions.</a:t>
                      </a:r>
                      <a:endParaRPr sz="1800"/>
                    </a:p>
                  </a:txBody>
                  <a:tcPr marL="121900" marR="121900" marT="121900" marB="121900"/>
                </a:tc>
                <a:tc>
                  <a:txBody>
                    <a:bodyPr/>
                    <a:lstStyle/>
                    <a:p>
                      <a:pPr marL="0" lvl="0" indent="0" algn="l" rtl="0">
                        <a:spcBef>
                          <a:spcPts val="0"/>
                        </a:spcBef>
                        <a:spcAft>
                          <a:spcPts val="0"/>
                        </a:spcAft>
                        <a:buNone/>
                      </a:pPr>
                      <a:r>
                        <a:rPr lang="en-GB" sz="1800"/>
                        <a:t>Replicates the sampled data.</a:t>
                      </a:r>
                      <a:endParaRPr sz="1800"/>
                    </a:p>
                  </a:txBody>
                  <a:tcPr marL="121900" marR="121900" marT="121900" marB="121900"/>
                </a:tc>
                <a:extLst>
                  <a:ext uri="{0D108BD9-81ED-4DB2-BD59-A6C34878D82A}">
                    <a16:rowId xmlns:a16="http://schemas.microsoft.com/office/drawing/2014/main" val="10003"/>
                  </a:ext>
                </a:extLst>
              </a:tr>
              <a:tr h="792440">
                <a:tc>
                  <a:txBody>
                    <a:bodyPr/>
                    <a:lstStyle/>
                    <a:p>
                      <a:pPr marL="0" lvl="0" indent="0" algn="l" rtl="0">
                        <a:spcBef>
                          <a:spcPts val="0"/>
                        </a:spcBef>
                        <a:spcAft>
                          <a:spcPts val="0"/>
                        </a:spcAft>
                        <a:buNone/>
                      </a:pPr>
                      <a:r>
                        <a:rPr lang="en-GB" sz="1800"/>
                        <a:t>Outliers represented, or oversampled.</a:t>
                      </a:r>
                      <a:endParaRPr sz="1800"/>
                    </a:p>
                  </a:txBody>
                  <a:tcPr marL="121900" marR="121900" marT="121900" marB="121900"/>
                </a:tc>
                <a:tc>
                  <a:txBody>
                    <a:bodyPr/>
                    <a:lstStyle/>
                    <a:p>
                      <a:pPr marL="0" lvl="0" indent="0" algn="l" rtl="0">
                        <a:spcBef>
                          <a:spcPts val="0"/>
                        </a:spcBef>
                        <a:spcAft>
                          <a:spcPts val="0"/>
                        </a:spcAft>
                        <a:buNone/>
                      </a:pPr>
                      <a:r>
                        <a:rPr lang="en-GB" sz="1800"/>
                        <a:t>Outliers may be missing.</a:t>
                      </a:r>
                      <a:endParaRPr sz="1800"/>
                    </a:p>
                  </a:txBody>
                  <a:tcPr marL="121900" marR="121900" marT="121900" marB="121900"/>
                </a:tc>
                <a:extLst>
                  <a:ext uri="{0D108BD9-81ED-4DB2-BD59-A6C34878D82A}">
                    <a16:rowId xmlns:a16="http://schemas.microsoft.com/office/drawing/2014/main" val="10004"/>
                  </a:ext>
                </a:extLst>
              </a:tr>
              <a:tr h="792440">
                <a:tc>
                  <a:txBody>
                    <a:bodyPr/>
                    <a:lstStyle/>
                    <a:p>
                      <a:pPr marL="0" lvl="0" indent="0" algn="l" rtl="0">
                        <a:spcBef>
                          <a:spcPts val="0"/>
                        </a:spcBef>
                        <a:spcAft>
                          <a:spcPts val="0"/>
                        </a:spcAft>
                        <a:buNone/>
                      </a:pPr>
                      <a:r>
                        <a:rPr lang="en-GB" sz="1800"/>
                        <a:t>Can synthesize new data, without a real input.</a:t>
                      </a:r>
                      <a:endParaRPr sz="1800"/>
                    </a:p>
                  </a:txBody>
                  <a:tcPr marL="121900" marR="121900" marT="121900" marB="121900"/>
                </a:tc>
                <a:tc>
                  <a:txBody>
                    <a:bodyPr/>
                    <a:lstStyle/>
                    <a:p>
                      <a:pPr marL="0" lvl="0" indent="0" algn="l" rtl="0">
                        <a:spcBef>
                          <a:spcPts val="0"/>
                        </a:spcBef>
                        <a:spcAft>
                          <a:spcPts val="0"/>
                        </a:spcAft>
                        <a:buNone/>
                      </a:pPr>
                      <a:r>
                        <a:rPr lang="en-GB" sz="1800" dirty="0"/>
                        <a:t>Requires access to the dataset at all moments of sampling.</a:t>
                      </a:r>
                      <a:endParaRPr sz="1800" dirty="0"/>
                    </a:p>
                  </a:txBody>
                  <a:tcPr marL="121900" marR="121900" marT="121900" marB="121900"/>
                </a:tc>
                <a:extLst>
                  <a:ext uri="{0D108BD9-81ED-4DB2-BD59-A6C34878D82A}">
                    <a16:rowId xmlns:a16="http://schemas.microsoft.com/office/drawing/2014/main" val="10005"/>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rmAutofit/>
          </a:bodyPr>
          <a:lstStyle/>
          <a:p>
            <a:r>
              <a:rPr lang="en-GB"/>
              <a:t>Rolling a dice</a:t>
            </a:r>
            <a:endParaRPr/>
          </a:p>
        </p:txBody>
      </p:sp>
      <p:pic>
        <p:nvPicPr>
          <p:cNvPr id="271" name="Google Shape;271;p46" descr="two dice"/>
          <p:cNvPicPr preferRelativeResize="0"/>
          <p:nvPr/>
        </p:nvPicPr>
        <p:blipFill rotWithShape="1">
          <a:blip r:embed="rId3">
            <a:alphaModFix/>
          </a:blip>
          <a:srcRect l="21467" t="15131" r="18025" b="10624"/>
          <a:stretch/>
        </p:blipFill>
        <p:spPr>
          <a:xfrm>
            <a:off x="8912967" y="4177834"/>
            <a:ext cx="3057767" cy="2495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Dice Roll Collection</a:t>
            </a:r>
            <a:endParaRPr/>
          </a:p>
        </p:txBody>
      </p:sp>
      <p:sp>
        <p:nvSpPr>
          <p:cNvPr id="277" name="Google Shape;277;p4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We have collected 100 dice rolls</a:t>
            </a:r>
            <a:endParaRPr/>
          </a:p>
        </p:txBody>
      </p:sp>
      <p:pic>
        <p:nvPicPr>
          <p:cNvPr id="278" name="Google Shape;278;p47" title="Chart"/>
          <p:cNvPicPr preferRelativeResize="0"/>
          <p:nvPr/>
        </p:nvPicPr>
        <p:blipFill>
          <a:blip r:embed="rId3">
            <a:alphaModFix/>
          </a:blip>
          <a:stretch>
            <a:fillRect/>
          </a:stretch>
        </p:blipFill>
        <p:spPr>
          <a:xfrm>
            <a:off x="2414947" y="2420888"/>
            <a:ext cx="7362105" cy="44371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Uniform Distributions</a:t>
            </a:r>
            <a:endParaRPr/>
          </a:p>
        </p:txBody>
      </p:sp>
      <p:sp>
        <p:nvSpPr>
          <p:cNvPr id="284" name="Google Shape;284;p4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We expect, and simulate a uniform distribution.</a:t>
            </a:r>
            <a:endParaRPr/>
          </a:p>
        </p:txBody>
      </p:sp>
      <p:pic>
        <p:nvPicPr>
          <p:cNvPr id="285" name="Google Shape;285;p48" title="Chart"/>
          <p:cNvPicPr preferRelativeResize="0"/>
          <p:nvPr/>
        </p:nvPicPr>
        <p:blipFill>
          <a:blip r:embed="rId3">
            <a:alphaModFix/>
          </a:blip>
          <a:stretch>
            <a:fillRect/>
          </a:stretch>
        </p:blipFill>
        <p:spPr>
          <a:xfrm>
            <a:off x="2994468" y="2564904"/>
            <a:ext cx="6203064" cy="38375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Models</a:t>
            </a:r>
            <a:endParaRPr/>
          </a:p>
        </p:txBody>
      </p:sp>
      <p:sp>
        <p:nvSpPr>
          <p:cNvPr id="291" name="Google Shape;291;p4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A model is a system which takes some inputs, and predicts outputs.</a:t>
            </a:r>
            <a:endParaRPr/>
          </a:p>
        </p:txBody>
      </p:sp>
      <p:pic>
        <p:nvPicPr>
          <p:cNvPr id="292" name="Google Shape;292;p49" descr="Abacus"/>
          <p:cNvPicPr preferRelativeResize="0"/>
          <p:nvPr/>
        </p:nvPicPr>
        <p:blipFill>
          <a:blip r:embed="rId3">
            <a:alphaModFix/>
          </a:blip>
          <a:stretch>
            <a:fillRect/>
          </a:stretch>
        </p:blipFill>
        <p:spPr>
          <a:xfrm>
            <a:off x="3817273" y="3135675"/>
            <a:ext cx="4557453" cy="309318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Dice Roll Simulations</a:t>
            </a:r>
            <a:endParaRPr/>
          </a:p>
        </p:txBody>
      </p:sp>
      <p:pic>
        <p:nvPicPr>
          <p:cNvPr id="298" name="Google Shape;298;p50" title="Chart"/>
          <p:cNvPicPr preferRelativeResize="0"/>
          <p:nvPr/>
        </p:nvPicPr>
        <p:blipFill>
          <a:blip r:embed="rId3">
            <a:alphaModFix/>
          </a:blip>
          <a:stretch>
            <a:fillRect/>
          </a:stretch>
        </p:blipFill>
        <p:spPr>
          <a:xfrm>
            <a:off x="415610" y="1676733"/>
            <a:ext cx="3406868" cy="2107667"/>
          </a:xfrm>
          <a:prstGeom prst="rect">
            <a:avLst/>
          </a:prstGeom>
          <a:noFill/>
          <a:ln>
            <a:noFill/>
          </a:ln>
        </p:spPr>
      </p:pic>
      <p:pic>
        <p:nvPicPr>
          <p:cNvPr id="299" name="Google Shape;299;p50" title="Chart"/>
          <p:cNvPicPr preferRelativeResize="0"/>
          <p:nvPr/>
        </p:nvPicPr>
        <p:blipFill>
          <a:blip r:embed="rId4">
            <a:alphaModFix/>
          </a:blip>
          <a:stretch>
            <a:fillRect/>
          </a:stretch>
        </p:blipFill>
        <p:spPr>
          <a:xfrm>
            <a:off x="4392567" y="1676742"/>
            <a:ext cx="3406868" cy="2107663"/>
          </a:xfrm>
          <a:prstGeom prst="rect">
            <a:avLst/>
          </a:prstGeom>
          <a:noFill/>
          <a:ln>
            <a:noFill/>
          </a:ln>
        </p:spPr>
      </p:pic>
      <p:pic>
        <p:nvPicPr>
          <p:cNvPr id="300" name="Google Shape;300;p50" title="Chart"/>
          <p:cNvPicPr preferRelativeResize="0"/>
          <p:nvPr/>
        </p:nvPicPr>
        <p:blipFill>
          <a:blip r:embed="rId5">
            <a:alphaModFix/>
          </a:blip>
          <a:stretch>
            <a:fillRect/>
          </a:stretch>
        </p:blipFill>
        <p:spPr>
          <a:xfrm>
            <a:off x="8369534" y="1548179"/>
            <a:ext cx="3822469" cy="2364788"/>
          </a:xfrm>
          <a:prstGeom prst="rect">
            <a:avLst/>
          </a:prstGeom>
          <a:noFill/>
          <a:ln>
            <a:noFill/>
          </a:ln>
        </p:spPr>
      </p:pic>
      <p:pic>
        <p:nvPicPr>
          <p:cNvPr id="301" name="Google Shape;301;p50" title="Chart"/>
          <p:cNvPicPr preferRelativeResize="0"/>
          <p:nvPr/>
        </p:nvPicPr>
        <p:blipFill>
          <a:blip r:embed="rId6">
            <a:alphaModFix/>
          </a:blip>
          <a:stretch>
            <a:fillRect/>
          </a:stretch>
        </p:blipFill>
        <p:spPr>
          <a:xfrm>
            <a:off x="207800" y="4104152"/>
            <a:ext cx="3822469" cy="2364784"/>
          </a:xfrm>
          <a:prstGeom prst="rect">
            <a:avLst/>
          </a:prstGeom>
          <a:noFill/>
          <a:ln>
            <a:noFill/>
          </a:ln>
        </p:spPr>
      </p:pic>
      <p:pic>
        <p:nvPicPr>
          <p:cNvPr id="302" name="Google Shape;302;p50" title="Chart"/>
          <p:cNvPicPr preferRelativeResize="0"/>
          <p:nvPr/>
        </p:nvPicPr>
        <p:blipFill>
          <a:blip r:embed="rId7">
            <a:alphaModFix/>
          </a:blip>
          <a:stretch>
            <a:fillRect/>
          </a:stretch>
        </p:blipFill>
        <p:spPr>
          <a:xfrm>
            <a:off x="4392575" y="4184001"/>
            <a:ext cx="3822456" cy="2364767"/>
          </a:xfrm>
          <a:prstGeom prst="rect">
            <a:avLst/>
          </a:prstGeom>
          <a:noFill/>
          <a:ln>
            <a:noFill/>
          </a:ln>
        </p:spPr>
      </p:pic>
      <p:pic>
        <p:nvPicPr>
          <p:cNvPr id="303" name="Google Shape;303;p50" title="Chart"/>
          <p:cNvPicPr preferRelativeResize="0"/>
          <p:nvPr/>
        </p:nvPicPr>
        <p:blipFill>
          <a:blip r:embed="rId8">
            <a:alphaModFix/>
          </a:blip>
          <a:stretch>
            <a:fillRect/>
          </a:stretch>
        </p:blipFill>
        <p:spPr>
          <a:xfrm>
            <a:off x="8403363" y="4273059"/>
            <a:ext cx="3822469" cy="2364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dirty="0"/>
              <a:t>Perpetuating Bias</a:t>
            </a:r>
            <a:endParaRPr dirty="0"/>
          </a:p>
        </p:txBody>
      </p:sp>
      <p:sp>
        <p:nvSpPr>
          <p:cNvPr id="309" name="Google Shape;309;p5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Simulating the left perpetuates the bias of the dataset.</a:t>
            </a:r>
            <a:endParaRPr dirty="0"/>
          </a:p>
          <a:p>
            <a:r>
              <a:rPr lang="en-GB" dirty="0"/>
              <a:t>Simulating the right perpetuates the bias of our understanding.</a:t>
            </a:r>
            <a:endParaRPr dirty="0"/>
          </a:p>
        </p:txBody>
      </p:sp>
      <p:pic>
        <p:nvPicPr>
          <p:cNvPr id="311" name="Google Shape;311;p51" descr="Chart" title="Chart"/>
          <p:cNvPicPr preferRelativeResize="0"/>
          <p:nvPr/>
        </p:nvPicPr>
        <p:blipFill>
          <a:blip r:embed="rId3">
            <a:alphaModFix/>
          </a:blip>
          <a:stretch>
            <a:fillRect/>
          </a:stretch>
        </p:blipFill>
        <p:spPr>
          <a:xfrm>
            <a:off x="911424" y="3991264"/>
            <a:ext cx="4471362" cy="2766235"/>
          </a:xfrm>
          <a:prstGeom prst="rect">
            <a:avLst/>
          </a:prstGeom>
          <a:noFill/>
          <a:ln>
            <a:noFill/>
          </a:ln>
        </p:spPr>
      </p:pic>
      <p:pic>
        <p:nvPicPr>
          <p:cNvPr id="310" name="Google Shape;310;p51" title="Chart"/>
          <p:cNvPicPr preferRelativeResize="0"/>
          <p:nvPr/>
        </p:nvPicPr>
        <p:blipFill>
          <a:blip r:embed="rId4">
            <a:alphaModFix/>
          </a:blip>
          <a:stretch>
            <a:fillRect/>
          </a:stretch>
        </p:blipFill>
        <p:spPr>
          <a:xfrm>
            <a:off x="6168008" y="3991261"/>
            <a:ext cx="4471362" cy="276623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Sample Size</a:t>
            </a:r>
            <a:endParaRPr/>
          </a:p>
        </p:txBody>
      </p:sp>
      <p:sp>
        <p:nvSpPr>
          <p:cNvPr id="317" name="Google Shape;317;p5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The more data we simulate the closer we get to our uniform distribution.</a:t>
            </a:r>
            <a:endParaRPr/>
          </a:p>
        </p:txBody>
      </p:sp>
      <p:pic>
        <p:nvPicPr>
          <p:cNvPr id="318" name="Google Shape;318;p52" title="Chart"/>
          <p:cNvPicPr preferRelativeResize="0"/>
          <p:nvPr/>
        </p:nvPicPr>
        <p:blipFill>
          <a:blip r:embed="rId3">
            <a:alphaModFix/>
          </a:blip>
          <a:stretch>
            <a:fillRect/>
          </a:stretch>
        </p:blipFill>
        <p:spPr>
          <a:xfrm>
            <a:off x="415600" y="4476901"/>
            <a:ext cx="3440264" cy="2128332"/>
          </a:xfrm>
          <a:prstGeom prst="rect">
            <a:avLst/>
          </a:prstGeom>
          <a:noFill/>
          <a:ln>
            <a:noFill/>
          </a:ln>
        </p:spPr>
      </p:pic>
      <p:pic>
        <p:nvPicPr>
          <p:cNvPr id="319" name="Google Shape;319;p52" title="Chart"/>
          <p:cNvPicPr preferRelativeResize="0"/>
          <p:nvPr/>
        </p:nvPicPr>
        <p:blipFill>
          <a:blip r:embed="rId4">
            <a:alphaModFix/>
          </a:blip>
          <a:stretch>
            <a:fillRect/>
          </a:stretch>
        </p:blipFill>
        <p:spPr>
          <a:xfrm>
            <a:off x="4375865" y="4476902"/>
            <a:ext cx="3440264" cy="2128332"/>
          </a:xfrm>
          <a:prstGeom prst="rect">
            <a:avLst/>
          </a:prstGeom>
          <a:noFill/>
          <a:ln>
            <a:noFill/>
          </a:ln>
        </p:spPr>
      </p:pic>
      <p:pic>
        <p:nvPicPr>
          <p:cNvPr id="320" name="Google Shape;320;p52" title="Chart"/>
          <p:cNvPicPr preferRelativeResize="0"/>
          <p:nvPr/>
        </p:nvPicPr>
        <p:blipFill>
          <a:blip r:embed="rId5">
            <a:alphaModFix/>
          </a:blip>
          <a:stretch>
            <a:fillRect/>
          </a:stretch>
        </p:blipFill>
        <p:spPr>
          <a:xfrm>
            <a:off x="8606118" y="4476901"/>
            <a:ext cx="3440279" cy="212833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Bad Simulation</a:t>
            </a:r>
            <a:endParaRPr/>
          </a:p>
        </p:txBody>
      </p:sp>
      <p:sp>
        <p:nvSpPr>
          <p:cNvPr id="326" name="Google Shape;326;p5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If our simulation made mistakes, it might be very obvious!</a:t>
            </a:r>
            <a:endParaRPr/>
          </a:p>
        </p:txBody>
      </p:sp>
      <p:pic>
        <p:nvPicPr>
          <p:cNvPr id="327" name="Google Shape;327;p53" title="Chart"/>
          <p:cNvPicPr preferRelativeResize="0"/>
          <p:nvPr/>
        </p:nvPicPr>
        <p:blipFill>
          <a:blip r:embed="rId3">
            <a:alphaModFix/>
          </a:blip>
          <a:stretch>
            <a:fillRect/>
          </a:stretch>
        </p:blipFill>
        <p:spPr>
          <a:xfrm>
            <a:off x="3215680" y="2492896"/>
            <a:ext cx="6688864" cy="41380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Have questions?</a:t>
            </a:r>
            <a:endParaRPr dirty="0"/>
          </a:p>
        </p:txBody>
      </p:sp>
      <p:sp>
        <p:nvSpPr>
          <p:cNvPr id="69" name="Google Shape;69;p15"/>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buNone/>
            </a:pPr>
            <a:r>
              <a:rPr lang="en-GB" dirty="0"/>
              <a:t>Click the Q&amp;A tab.</a:t>
            </a:r>
            <a:endParaRPr dirty="0"/>
          </a:p>
        </p:txBody>
      </p:sp>
      <p:pic>
        <p:nvPicPr>
          <p:cNvPr id="70" name="Google Shape;70;p15" descr="Screenshot of Zoom Webinar with the Q&amp;A tab selected."/>
          <p:cNvPicPr preferRelativeResize="0"/>
          <p:nvPr/>
        </p:nvPicPr>
        <p:blipFill rotWithShape="1">
          <a:blip r:embed="rId3">
            <a:alphaModFix/>
          </a:blip>
          <a:srcRect l="27110" t="57648" r="15235"/>
          <a:stretch/>
        </p:blipFill>
        <p:spPr>
          <a:xfrm>
            <a:off x="3449320" y="3027681"/>
            <a:ext cx="5293360" cy="283047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Adaptability</a:t>
            </a:r>
            <a:endParaRPr/>
          </a:p>
        </p:txBody>
      </p:sp>
      <p:sp>
        <p:nvSpPr>
          <p:cNvPr id="333" name="Google Shape;333;p5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Simulating 7-sided dice is trivial.</a:t>
            </a:r>
            <a:endParaRPr dirty="0"/>
          </a:p>
          <a:p>
            <a:r>
              <a:rPr lang="en-GB" dirty="0"/>
              <a:t>Collecting 1000 new dice rolls takes time.</a:t>
            </a:r>
            <a:endParaRPr dirty="0"/>
          </a:p>
        </p:txBody>
      </p:sp>
      <p:pic>
        <p:nvPicPr>
          <p:cNvPr id="334" name="Google Shape;334;p54" title="Chart"/>
          <p:cNvPicPr preferRelativeResize="0"/>
          <p:nvPr/>
        </p:nvPicPr>
        <p:blipFill>
          <a:blip r:embed="rId3">
            <a:alphaModFix/>
          </a:blip>
          <a:stretch>
            <a:fillRect/>
          </a:stretch>
        </p:blipFill>
        <p:spPr>
          <a:xfrm>
            <a:off x="3053282" y="3068960"/>
            <a:ext cx="6085435" cy="37647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1000-sided Dice</a:t>
            </a:r>
            <a:endParaRPr/>
          </a:p>
        </p:txBody>
      </p:sp>
      <p:sp>
        <p:nvSpPr>
          <p:cNvPr id="340" name="Google Shape;340;p5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Single line of code to simulate a D1000.</a:t>
            </a:r>
            <a:endParaRPr dirty="0"/>
          </a:p>
        </p:txBody>
      </p:sp>
      <p:pic>
        <p:nvPicPr>
          <p:cNvPr id="341" name="Google Shape;341;p55" descr="Multiple sided dice"/>
          <p:cNvPicPr preferRelativeResize="0"/>
          <p:nvPr/>
        </p:nvPicPr>
        <p:blipFill rotWithShape="1">
          <a:blip r:embed="rId3">
            <a:alphaModFix/>
          </a:blip>
          <a:srcRect l="14588" t="21643" r="13370" b="11963"/>
          <a:stretch/>
        </p:blipFill>
        <p:spPr>
          <a:xfrm>
            <a:off x="3248698" y="3573016"/>
            <a:ext cx="4809612" cy="295328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Agent-based modelling</a:t>
            </a:r>
            <a:endParaRPr/>
          </a:p>
        </p:txBody>
      </p:sp>
      <p:sp>
        <p:nvSpPr>
          <p:cNvPr id="347" name="Google Shape;347;p5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Simulate agents, and restrict their environment.</a:t>
            </a:r>
            <a:endParaRPr/>
          </a:p>
          <a:p>
            <a:pPr marL="0" indent="0">
              <a:spcBef>
                <a:spcPts val="1600"/>
              </a:spcBef>
              <a:spcAft>
                <a:spcPts val="1600"/>
              </a:spcAft>
              <a:buNone/>
            </a:pPr>
            <a:endParaRPr/>
          </a:p>
        </p:txBody>
      </p:sp>
      <p:pic>
        <p:nvPicPr>
          <p:cNvPr id="348" name="Google Shape;348;p56" descr="Diagram of the prisoner's dilemma&#10;&#10;If both parties cooperate, both parties win&#10;If one defects, the cooperating party is cheated&#10;If both defect, both parties are panicked."/>
          <p:cNvPicPr preferRelativeResize="0"/>
          <p:nvPr/>
        </p:nvPicPr>
        <p:blipFill>
          <a:blip r:embed="rId3">
            <a:alphaModFix/>
          </a:blip>
          <a:stretch>
            <a:fillRect/>
          </a:stretch>
        </p:blipFill>
        <p:spPr>
          <a:xfrm>
            <a:off x="3692548" y="2492896"/>
            <a:ext cx="4409418" cy="429120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Rareplanes</a:t>
            </a:r>
            <a:endParaRPr/>
          </a:p>
        </p:txBody>
      </p:sp>
      <p:sp>
        <p:nvSpPr>
          <p:cNvPr id="354" name="Google Shape;354;p5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Mimicking planes is simple as a copy and paste.</a:t>
            </a:r>
            <a:endParaRPr/>
          </a:p>
          <a:p>
            <a:pPr marL="0" indent="0">
              <a:spcBef>
                <a:spcPts val="1600"/>
              </a:spcBef>
              <a:spcAft>
                <a:spcPts val="1600"/>
              </a:spcAft>
              <a:buNone/>
            </a:pPr>
            <a:endParaRPr/>
          </a:p>
        </p:txBody>
      </p:sp>
      <p:pic>
        <p:nvPicPr>
          <p:cNvPr id="355" name="Google Shape;355;p57" descr="Photo of airplanes from above"/>
          <p:cNvPicPr preferRelativeResize="0"/>
          <p:nvPr/>
        </p:nvPicPr>
        <p:blipFill>
          <a:blip r:embed="rId3">
            <a:alphaModFix/>
          </a:blip>
          <a:stretch>
            <a:fillRect/>
          </a:stretch>
        </p:blipFill>
        <p:spPr>
          <a:xfrm>
            <a:off x="415596" y="2615134"/>
            <a:ext cx="4800933" cy="3476700"/>
          </a:xfrm>
          <a:prstGeom prst="rect">
            <a:avLst/>
          </a:prstGeom>
          <a:noFill/>
          <a:ln>
            <a:noFill/>
          </a:ln>
        </p:spPr>
      </p:pic>
      <p:pic>
        <p:nvPicPr>
          <p:cNvPr id="356" name="Google Shape;356;p57" descr="Picture of airplanes from above, with planes highlighted"/>
          <p:cNvPicPr preferRelativeResize="0"/>
          <p:nvPr/>
        </p:nvPicPr>
        <p:blipFill>
          <a:blip r:embed="rId4">
            <a:alphaModFix/>
          </a:blip>
          <a:stretch>
            <a:fillRect/>
          </a:stretch>
        </p:blipFill>
        <p:spPr>
          <a:xfrm>
            <a:off x="6975467" y="2615134"/>
            <a:ext cx="4800920" cy="3476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Photo Realism</a:t>
            </a:r>
            <a:endParaRPr/>
          </a:p>
        </p:txBody>
      </p:sp>
      <p:sp>
        <p:nvSpPr>
          <p:cNvPr id="362" name="Google Shape;362;p5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Cityscapes dataset</a:t>
            </a:r>
            <a:endParaRPr/>
          </a:p>
          <a:p>
            <a:r>
              <a:rPr lang="en-GB"/>
              <a:t>Tagged people, cars, bridges, roads and more</a:t>
            </a:r>
            <a:endParaRPr/>
          </a:p>
        </p:txBody>
      </p:sp>
      <p:pic>
        <p:nvPicPr>
          <p:cNvPr id="363" name="Google Shape;363;p58" descr="Segmented image from car dashcam."/>
          <p:cNvPicPr preferRelativeResize="0"/>
          <p:nvPr/>
        </p:nvPicPr>
        <p:blipFill>
          <a:blip r:embed="rId3">
            <a:alphaModFix/>
          </a:blip>
          <a:stretch>
            <a:fillRect/>
          </a:stretch>
        </p:blipFill>
        <p:spPr>
          <a:xfrm>
            <a:off x="2855640" y="2921590"/>
            <a:ext cx="7016262" cy="34943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Video games as simulation</a:t>
            </a:r>
            <a:endParaRPr/>
          </a:p>
        </p:txBody>
      </p:sp>
      <p:sp>
        <p:nvSpPr>
          <p:cNvPr id="369" name="Google Shape;369;p5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Video game engines automate labelling.</a:t>
            </a:r>
            <a:endParaRPr dirty="0"/>
          </a:p>
          <a:p>
            <a:r>
              <a:rPr lang="en-GB" dirty="0"/>
              <a:t>GTA V is being used in research.</a:t>
            </a:r>
            <a:endParaRPr dirty="0"/>
          </a:p>
        </p:txBody>
      </p:sp>
      <p:pic>
        <p:nvPicPr>
          <p:cNvPr id="370" name="Google Shape;370;p59" descr="Comparison between footage from video game, and image enhancement of that footage."/>
          <p:cNvPicPr preferRelativeResize="0"/>
          <p:nvPr/>
        </p:nvPicPr>
        <p:blipFill>
          <a:blip r:embed="rId3">
            <a:alphaModFix/>
          </a:blip>
          <a:stretch>
            <a:fillRect/>
          </a:stretch>
        </p:blipFill>
        <p:spPr>
          <a:xfrm>
            <a:off x="2324589" y="2996952"/>
            <a:ext cx="7542821" cy="360936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Digital Twin London</a:t>
            </a:r>
            <a:endParaRPr/>
          </a:p>
        </p:txBody>
      </p:sp>
      <p:sp>
        <p:nvSpPr>
          <p:cNvPr id="376" name="Google Shape;376;p6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Cities worldwide are creating digital twin cities.</a:t>
            </a:r>
            <a:endParaRPr dirty="0"/>
          </a:p>
          <a:p>
            <a:r>
              <a:rPr lang="en-GB" dirty="0"/>
              <a:t>Test policy changes.</a:t>
            </a:r>
            <a:endParaRPr dirty="0"/>
          </a:p>
          <a:p>
            <a:r>
              <a:rPr lang="en-GB" dirty="0"/>
              <a:t>Measure the impact of a new build.</a:t>
            </a:r>
            <a:endParaRPr dirty="0"/>
          </a:p>
        </p:txBody>
      </p:sp>
      <p:pic>
        <p:nvPicPr>
          <p:cNvPr id="377" name="Google Shape;377;p60" descr="Rendering of London, with added digital buildings."/>
          <p:cNvPicPr preferRelativeResize="0"/>
          <p:nvPr/>
        </p:nvPicPr>
        <p:blipFill>
          <a:blip r:embed="rId3">
            <a:alphaModFix/>
          </a:blip>
          <a:stretch>
            <a:fillRect/>
          </a:stretch>
        </p:blipFill>
        <p:spPr>
          <a:xfrm>
            <a:off x="3402776" y="3645024"/>
            <a:ext cx="5386447" cy="302986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Poll</a:t>
            </a:r>
            <a:endParaRPr dirty="0"/>
          </a:p>
        </p:txBody>
      </p:sp>
      <p:sp>
        <p:nvSpPr>
          <p:cNvPr id="4" name="Google Shape;82;p17">
            <a:extLst>
              <a:ext uri="{FF2B5EF4-FFF2-40B4-BE49-F238E27FC236}">
                <a16:creationId xmlns:a16="http://schemas.microsoft.com/office/drawing/2014/main" id="{FEA4E0BB-874B-44DC-8DEC-3F1310CF11C7}"/>
              </a:ext>
            </a:extLst>
          </p:cNvPr>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spcBef>
                <a:spcPts val="1600"/>
              </a:spcBef>
              <a:buNone/>
            </a:pPr>
            <a:r>
              <a:rPr lang="en-GB" sz="3200" dirty="0"/>
              <a:t>1001 Pawing avenue from 66 Pawing avenue, is that:</a:t>
            </a:r>
          </a:p>
          <a:p>
            <a:pPr>
              <a:spcBef>
                <a:spcPts val="1600"/>
              </a:spcBef>
            </a:pPr>
            <a:r>
              <a:rPr lang="en-GB" sz="3200" dirty="0"/>
              <a:t>Coarsening? </a:t>
            </a:r>
          </a:p>
          <a:p>
            <a:r>
              <a:rPr lang="en-GB" sz="3200" dirty="0"/>
              <a:t>Simulation?</a:t>
            </a:r>
          </a:p>
          <a:p>
            <a:r>
              <a:rPr lang="en-GB" sz="3200" dirty="0"/>
              <a:t>Mimicking?</a:t>
            </a:r>
          </a:p>
        </p:txBody>
      </p:sp>
      <p:pic>
        <p:nvPicPr>
          <p:cNvPr id="89" name="Google Shape;89;p18" descr="A hand holding a pen and a white book with black text&#10;&#10;Description automatically generated"/>
          <p:cNvPicPr preferRelativeResize="0"/>
          <p:nvPr/>
        </p:nvPicPr>
        <p:blipFill>
          <a:blip r:embed="rId3">
            <a:alphaModFix/>
          </a:blip>
          <a:stretch>
            <a:fillRect/>
          </a:stretch>
        </p:blipFill>
        <p:spPr>
          <a:xfrm>
            <a:off x="5866700" y="3253428"/>
            <a:ext cx="5275727" cy="3335041"/>
          </a:xfrm>
          <a:prstGeom prst="rect">
            <a:avLst/>
          </a:prstGeom>
          <a:noFill/>
          <a:ln>
            <a:noFill/>
          </a:ln>
        </p:spPr>
      </p:pic>
    </p:spTree>
    <p:extLst>
      <p:ext uri="{BB962C8B-B14F-4D97-AF65-F5344CB8AC3E}">
        <p14:creationId xmlns:p14="http://schemas.microsoft.com/office/powerpoint/2010/main" val="290540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rmAutofit/>
          </a:bodyPr>
          <a:lstStyle/>
          <a:p>
            <a:r>
              <a:rPr lang="en-GB" dirty="0"/>
              <a:t>ONS Synthetic Data</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dirty="0"/>
              <a:t>ONS Synthetic data spectrum</a:t>
            </a:r>
            <a:endParaRPr dirty="0"/>
          </a:p>
        </p:txBody>
      </p:sp>
      <p:pic>
        <p:nvPicPr>
          <p:cNvPr id="394" name="Google Shape;394;p63" descr="ONS Synthetic data spectrum"/>
          <p:cNvPicPr preferRelativeResize="0"/>
          <p:nvPr/>
        </p:nvPicPr>
        <p:blipFill>
          <a:blip r:embed="rId3">
            <a:alphaModFix/>
          </a:blip>
          <a:stretch>
            <a:fillRect/>
          </a:stretch>
        </p:blipFill>
        <p:spPr>
          <a:xfrm>
            <a:off x="582384" y="2019667"/>
            <a:ext cx="11027232" cy="33769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Last time on Synthetic Data</a:t>
            </a:r>
            <a:endParaRPr/>
          </a:p>
        </p:txBody>
      </p:sp>
      <p:sp>
        <p:nvSpPr>
          <p:cNvPr id="82" name="Google Shape;82;p17"/>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AutoNum type="arabicPeriod"/>
            </a:pPr>
            <a:r>
              <a:rPr lang="en-GB" dirty="0"/>
              <a:t>Redaction – removal of rows or columns.</a:t>
            </a:r>
            <a:endParaRPr lang="en-GB" sz="2933" dirty="0"/>
          </a:p>
          <a:p>
            <a:pPr>
              <a:buAutoNum type="arabicPeriod"/>
            </a:pPr>
            <a:r>
              <a:rPr lang="en-GB" dirty="0"/>
              <a:t>Masking - replacing data with new, fake data.</a:t>
            </a:r>
          </a:p>
          <a:p>
            <a:pPr>
              <a:buAutoNum type="arabicPeriod"/>
            </a:pPr>
            <a:endParaRPr lang="en-GB" dirty="0"/>
          </a:p>
        </p:txBody>
      </p:sp>
      <p:pic>
        <p:nvPicPr>
          <p:cNvPr id="83" name="Google Shape;83;p17" descr="Unwound casette tape on a table"/>
          <p:cNvPicPr preferRelativeResize="0"/>
          <p:nvPr/>
        </p:nvPicPr>
        <p:blipFill rotWithShape="1">
          <a:blip r:embed="rId3">
            <a:alphaModFix/>
          </a:blip>
          <a:srcRect t="7544" r="28238"/>
          <a:stretch/>
        </p:blipFill>
        <p:spPr>
          <a:xfrm>
            <a:off x="7873934" y="3984396"/>
            <a:ext cx="3174281" cy="26185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Synthetic Data - Structural</a:t>
            </a:r>
            <a:endParaRPr/>
          </a:p>
        </p:txBody>
      </p:sp>
      <p:sp>
        <p:nvSpPr>
          <p:cNvPr id="400" name="Google Shape;400;p6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Preserves only the format, and data type.</a:t>
            </a:r>
            <a:endParaRPr/>
          </a:p>
          <a:p>
            <a:r>
              <a:rPr lang="en-GB"/>
              <a:t>Contains only values present in the original data.</a:t>
            </a:r>
            <a:endParaRPr/>
          </a:p>
          <a:p>
            <a:r>
              <a:rPr lang="en-GB"/>
              <a:t>Based on available metadata.</a:t>
            </a:r>
            <a:endParaRPr/>
          </a:p>
          <a:p>
            <a:r>
              <a:rPr lang="en-GB"/>
              <a:t>To be used for very basic code testing. No disclosure risk or analytic value.</a:t>
            </a:r>
            <a:endParaRPr/>
          </a:p>
        </p:txBody>
      </p:sp>
      <p:graphicFrame>
        <p:nvGraphicFramePr>
          <p:cNvPr id="401" name="Google Shape;401;p64"/>
          <p:cNvGraphicFramePr/>
          <p:nvPr>
            <p:extLst>
              <p:ext uri="{D42A27DB-BD31-4B8C-83A1-F6EECF244321}">
                <p14:modId xmlns:p14="http://schemas.microsoft.com/office/powerpoint/2010/main" val="1540452473"/>
              </p:ext>
            </p:extLst>
          </p:nvPr>
        </p:nvGraphicFramePr>
        <p:xfrm>
          <a:off x="1269333" y="4581128"/>
          <a:ext cx="9653334" cy="2072480"/>
        </p:xfrm>
        <a:graphic>
          <a:graphicData uri="http://schemas.openxmlformats.org/drawingml/2006/table">
            <a:tbl>
              <a:tblPr firstRow="1">
                <a:noFill/>
              </a:tblPr>
              <a:tblGrid>
                <a:gridCol w="1930667">
                  <a:extLst>
                    <a:ext uri="{9D8B030D-6E8A-4147-A177-3AD203B41FA5}">
                      <a16:colId xmlns:a16="http://schemas.microsoft.com/office/drawing/2014/main" val="20000"/>
                    </a:ext>
                  </a:extLst>
                </a:gridCol>
                <a:gridCol w="1930667">
                  <a:extLst>
                    <a:ext uri="{9D8B030D-6E8A-4147-A177-3AD203B41FA5}">
                      <a16:colId xmlns:a16="http://schemas.microsoft.com/office/drawing/2014/main" val="20001"/>
                    </a:ext>
                  </a:extLst>
                </a:gridCol>
                <a:gridCol w="2173600">
                  <a:extLst>
                    <a:ext uri="{9D8B030D-6E8A-4147-A177-3AD203B41FA5}">
                      <a16:colId xmlns:a16="http://schemas.microsoft.com/office/drawing/2014/main" val="20002"/>
                    </a:ext>
                  </a:extLst>
                </a:gridCol>
                <a:gridCol w="1687733">
                  <a:extLst>
                    <a:ext uri="{9D8B030D-6E8A-4147-A177-3AD203B41FA5}">
                      <a16:colId xmlns:a16="http://schemas.microsoft.com/office/drawing/2014/main" val="20003"/>
                    </a:ext>
                  </a:extLst>
                </a:gridCol>
                <a:gridCol w="1930667">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dirty="0"/>
                        <a:t>age</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dirty="0"/>
                        <a:t>occupation</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city</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dirty="0">
                          <a:highlight>
                            <a:schemeClr val="lt1"/>
                          </a:highlight>
                        </a:rPr>
                        <a:t>77</a:t>
                      </a:r>
                      <a:endParaRPr sz="1800" dirty="0">
                        <a:highlight>
                          <a:schemeClr val="lt1"/>
                        </a:highlight>
                      </a:endParaRPr>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dirty="0"/>
                        <a:t>Dana</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Student</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male</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Manchester</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highlight>
                            <a:schemeClr val="lt1"/>
                          </a:highlight>
                        </a:rPr>
                        <a:t>2</a:t>
                      </a:r>
                      <a:endParaRPr sz="1800">
                        <a:highlight>
                          <a:schemeClr val="lt1"/>
                        </a:highlight>
                      </a:endParaRPr>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Lindsy</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dirty="0"/>
                        <a:t>Teacher</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dirty="0"/>
                        <a:t>non-binary</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Las Palmas</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518120">
                <a:tc>
                  <a:txBody>
                    <a:bodyPr/>
                    <a:lstStyle/>
                    <a:p>
                      <a:pPr marL="0" lvl="0" indent="0" algn="l" rtl="0">
                        <a:spcBef>
                          <a:spcPts val="0"/>
                        </a:spcBef>
                        <a:spcAft>
                          <a:spcPts val="0"/>
                        </a:spcAft>
                        <a:buNone/>
                      </a:pPr>
                      <a:r>
                        <a:rPr lang="en-GB" sz="1800">
                          <a:highlight>
                            <a:schemeClr val="lt1"/>
                          </a:highlight>
                        </a:rPr>
                        <a:t>26</a:t>
                      </a:r>
                      <a:endParaRPr sz="1800">
                        <a:highlight>
                          <a:schemeClr val="lt1"/>
                        </a:highlight>
                      </a:endParaRPr>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Markos</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Recruiter</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dirty="0"/>
                        <a:t>female</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dirty="0" err="1"/>
                        <a:t>Condoroma</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Synthetic Data - Valid</a:t>
            </a:r>
            <a:endParaRPr/>
          </a:p>
        </p:txBody>
      </p:sp>
      <p:sp>
        <p:nvSpPr>
          <p:cNvPr id="407" name="Google Shape;407;p6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All records make sense in isolation.</a:t>
            </a:r>
            <a:endParaRPr dirty="0"/>
          </a:p>
          <a:p>
            <a:r>
              <a:rPr lang="en-GB" dirty="0"/>
              <a:t>Constructed based on meta-data, but real distributions not matched.</a:t>
            </a:r>
            <a:endParaRPr dirty="0"/>
          </a:p>
          <a:p>
            <a:r>
              <a:rPr lang="en-GB" dirty="0"/>
              <a:t>Missing values, errors and inconsistencies introduced.</a:t>
            </a:r>
            <a:endParaRPr dirty="0"/>
          </a:p>
        </p:txBody>
      </p:sp>
      <p:graphicFrame>
        <p:nvGraphicFramePr>
          <p:cNvPr id="408" name="Google Shape;408;p65"/>
          <p:cNvGraphicFramePr/>
          <p:nvPr>
            <p:extLst>
              <p:ext uri="{D42A27DB-BD31-4B8C-83A1-F6EECF244321}">
                <p14:modId xmlns:p14="http://schemas.microsoft.com/office/powerpoint/2010/main" val="1256856747"/>
              </p:ext>
            </p:extLst>
          </p:nvPr>
        </p:nvGraphicFramePr>
        <p:xfrm>
          <a:off x="1269333" y="4581128"/>
          <a:ext cx="9653334" cy="2072480"/>
        </p:xfrm>
        <a:graphic>
          <a:graphicData uri="http://schemas.openxmlformats.org/drawingml/2006/table">
            <a:tbl>
              <a:tblPr firstRow="1">
                <a:noFill/>
              </a:tblPr>
              <a:tblGrid>
                <a:gridCol w="1930667">
                  <a:extLst>
                    <a:ext uri="{9D8B030D-6E8A-4147-A177-3AD203B41FA5}">
                      <a16:colId xmlns:a16="http://schemas.microsoft.com/office/drawing/2014/main" val="20000"/>
                    </a:ext>
                  </a:extLst>
                </a:gridCol>
                <a:gridCol w="1930667">
                  <a:extLst>
                    <a:ext uri="{9D8B030D-6E8A-4147-A177-3AD203B41FA5}">
                      <a16:colId xmlns:a16="http://schemas.microsoft.com/office/drawing/2014/main" val="20001"/>
                    </a:ext>
                  </a:extLst>
                </a:gridCol>
                <a:gridCol w="2173600">
                  <a:extLst>
                    <a:ext uri="{9D8B030D-6E8A-4147-A177-3AD203B41FA5}">
                      <a16:colId xmlns:a16="http://schemas.microsoft.com/office/drawing/2014/main" val="20002"/>
                    </a:ext>
                  </a:extLst>
                </a:gridCol>
                <a:gridCol w="1687733">
                  <a:extLst>
                    <a:ext uri="{9D8B030D-6E8A-4147-A177-3AD203B41FA5}">
                      <a16:colId xmlns:a16="http://schemas.microsoft.com/office/drawing/2014/main" val="20003"/>
                    </a:ext>
                  </a:extLst>
                </a:gridCol>
                <a:gridCol w="1930667">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dirty="0"/>
                        <a:t>age</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dirty="0" err="1"/>
                        <a:t>first_name</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dirty="0"/>
                        <a:t>occupation</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city</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12</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a:t>Dana</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800"/>
                        <a:t>female</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a:t>Manchester</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t>35</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800"/>
                        <a:t>Lindsy</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dirty="0"/>
                        <a:t>Teacher</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002"/>
                  </a:ext>
                </a:extLst>
              </a:tr>
              <a:tr h="518120">
                <a:tc>
                  <a:txBody>
                    <a:bodyPr/>
                    <a:lstStyle/>
                    <a:p>
                      <a:pPr marL="0" lvl="0" indent="0" algn="l" rtl="0">
                        <a:spcBef>
                          <a:spcPts val="0"/>
                        </a:spcBef>
                        <a:spcAft>
                          <a:spcPts val="0"/>
                        </a:spcAft>
                        <a:buNone/>
                      </a:pPr>
                      <a:r>
                        <a:rPr lang="en-GB" sz="1800">
                          <a:highlight>
                            <a:schemeClr val="lt1"/>
                          </a:highlight>
                        </a:rPr>
                        <a:t>26</a:t>
                      </a:r>
                      <a:endParaRPr sz="1800">
                        <a:highlight>
                          <a:schemeClr val="lt1"/>
                        </a:highlight>
                      </a:endParaRPr>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Markos</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Recruiter</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a:t>male</a:t>
                      </a:r>
                      <a:endParaRPr sz="180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GB" sz="1800" dirty="0" err="1"/>
                        <a:t>Condoroma</a:t>
                      </a:r>
                      <a:endParaRPr sz="1800"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Synthetically-augmented - Plausible</a:t>
            </a:r>
            <a:endParaRPr/>
          </a:p>
        </p:txBody>
      </p:sp>
      <p:sp>
        <p:nvSpPr>
          <p:cNvPr id="414" name="Google Shape;414;p6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Preserves format and record-level plausibility.</a:t>
            </a:r>
            <a:endParaRPr/>
          </a:p>
          <a:p>
            <a:r>
              <a:rPr lang="en-GB"/>
              <a:t>Values generated from observed distributions with noise, but no relationships preserved.</a:t>
            </a:r>
            <a:endParaRPr/>
          </a:p>
        </p:txBody>
      </p:sp>
      <p:graphicFrame>
        <p:nvGraphicFramePr>
          <p:cNvPr id="415" name="Google Shape;415;p66"/>
          <p:cNvGraphicFramePr/>
          <p:nvPr>
            <p:extLst>
              <p:ext uri="{D42A27DB-BD31-4B8C-83A1-F6EECF244321}">
                <p14:modId xmlns:p14="http://schemas.microsoft.com/office/powerpoint/2010/main" val="445365461"/>
              </p:ext>
            </p:extLst>
          </p:nvPr>
        </p:nvGraphicFramePr>
        <p:xfrm>
          <a:off x="1269333" y="3814233"/>
          <a:ext cx="9653334" cy="2635471"/>
        </p:xfrm>
        <a:graphic>
          <a:graphicData uri="http://schemas.openxmlformats.org/drawingml/2006/table">
            <a:tbl>
              <a:tblPr firstRow="1">
                <a:noFill/>
              </a:tblPr>
              <a:tblGrid>
                <a:gridCol w="1930667">
                  <a:extLst>
                    <a:ext uri="{9D8B030D-6E8A-4147-A177-3AD203B41FA5}">
                      <a16:colId xmlns:a16="http://schemas.microsoft.com/office/drawing/2014/main" val="20000"/>
                    </a:ext>
                  </a:extLst>
                </a:gridCol>
                <a:gridCol w="1930667">
                  <a:extLst>
                    <a:ext uri="{9D8B030D-6E8A-4147-A177-3AD203B41FA5}">
                      <a16:colId xmlns:a16="http://schemas.microsoft.com/office/drawing/2014/main" val="20001"/>
                    </a:ext>
                  </a:extLst>
                </a:gridCol>
                <a:gridCol w="2173600">
                  <a:extLst>
                    <a:ext uri="{9D8B030D-6E8A-4147-A177-3AD203B41FA5}">
                      <a16:colId xmlns:a16="http://schemas.microsoft.com/office/drawing/2014/main" val="20002"/>
                    </a:ext>
                  </a:extLst>
                </a:gridCol>
                <a:gridCol w="1687733">
                  <a:extLst>
                    <a:ext uri="{9D8B030D-6E8A-4147-A177-3AD203B41FA5}">
                      <a16:colId xmlns:a16="http://schemas.microsoft.com/office/drawing/2014/main" val="20003"/>
                    </a:ext>
                  </a:extLst>
                </a:gridCol>
                <a:gridCol w="1930667">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a:t>age</a:t>
                      </a:r>
                      <a:endParaRPr sz="1800"/>
                    </a:p>
                  </a:txBody>
                  <a:tcPr marL="121900" marR="121900" marT="121900" marB="121900">
                    <a:solidFill>
                      <a:schemeClr val="lt1"/>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solidFill>
                      <a:schemeClr val="lt1"/>
                    </a:solidFill>
                  </a:tcPr>
                </a:tc>
                <a:tc>
                  <a:txBody>
                    <a:bodyPr/>
                    <a:lstStyle/>
                    <a:p>
                      <a:pPr marL="0" lvl="0" indent="0" algn="l" rtl="0">
                        <a:spcBef>
                          <a:spcPts val="0"/>
                        </a:spcBef>
                        <a:spcAft>
                          <a:spcPts val="0"/>
                        </a:spcAft>
                        <a:buNone/>
                      </a:pPr>
                      <a:r>
                        <a:rPr lang="en-GB" sz="1800"/>
                        <a:t>occupation</a:t>
                      </a:r>
                      <a:endParaRPr sz="1800"/>
                    </a:p>
                  </a:txBody>
                  <a:tcPr marL="121900" marR="121900" marT="121900" marB="121900">
                    <a:solidFill>
                      <a:schemeClr val="lt1"/>
                    </a:solidFill>
                  </a:tcPr>
                </a:tc>
                <a:tc>
                  <a:txBody>
                    <a:bodyPr/>
                    <a:lstStyle/>
                    <a:p>
                      <a:pPr marL="0" lvl="0" indent="0" algn="l" rtl="0">
                        <a:spcBef>
                          <a:spcPts val="0"/>
                        </a:spcBef>
                        <a:spcAft>
                          <a:spcPts val="0"/>
                        </a:spcAft>
                        <a:buNone/>
                      </a:pPr>
                      <a:r>
                        <a:rPr lang="en-GB" sz="1800" dirty="0"/>
                        <a:t>gender</a:t>
                      </a:r>
                      <a:endParaRPr sz="1800" dirty="0"/>
                    </a:p>
                  </a:txBody>
                  <a:tcPr marL="121900" marR="121900" marT="121900" marB="121900">
                    <a:solidFill>
                      <a:schemeClr val="lt1"/>
                    </a:solidFill>
                  </a:tcPr>
                </a:tc>
                <a:tc>
                  <a:txBody>
                    <a:bodyPr/>
                    <a:lstStyle/>
                    <a:p>
                      <a:pPr marL="0" lvl="0" indent="0" algn="l" rtl="0">
                        <a:spcBef>
                          <a:spcPts val="0"/>
                        </a:spcBef>
                        <a:spcAft>
                          <a:spcPts val="0"/>
                        </a:spcAft>
                        <a:buNone/>
                      </a:pPr>
                      <a:r>
                        <a:rPr lang="en-GB" sz="1800"/>
                        <a:t>city</a:t>
                      </a:r>
                      <a:endParaRPr sz="1800"/>
                    </a:p>
                  </a:txBody>
                  <a:tcPr marL="121900" marR="121900" marT="121900" marB="121900">
                    <a:solidFill>
                      <a:schemeClr val="lt1"/>
                    </a:solidFill>
                  </a:tcPr>
                </a:tc>
                <a:extLst>
                  <a:ext uri="{0D108BD9-81ED-4DB2-BD59-A6C34878D82A}">
                    <a16:rowId xmlns:a16="http://schemas.microsoft.com/office/drawing/2014/main" val="10000"/>
                  </a:ext>
                </a:extLst>
              </a:tr>
              <a:tr h="792440">
                <a:tc>
                  <a:txBody>
                    <a:bodyPr/>
                    <a:lstStyle/>
                    <a:p>
                      <a:pPr marL="0" lvl="0" indent="0" algn="r" rtl="0">
                        <a:lnSpc>
                          <a:spcPct val="115000"/>
                        </a:lnSpc>
                        <a:spcBef>
                          <a:spcPts val="0"/>
                        </a:spcBef>
                        <a:spcAft>
                          <a:spcPts val="0"/>
                        </a:spcAft>
                        <a:buNone/>
                      </a:pPr>
                      <a:r>
                        <a:rPr lang="en-GB" sz="1800"/>
                        <a:t>83</a:t>
                      </a:r>
                      <a:endParaRPr sz="1800"/>
                    </a:p>
                  </a:txBody>
                  <a:tcPr marL="121900" marR="121900" marT="121900" marB="121900"/>
                </a:tc>
                <a:tc>
                  <a:txBody>
                    <a:bodyPr/>
                    <a:lstStyle/>
                    <a:p>
                      <a:pPr marL="0" lvl="0" indent="0" algn="l" rtl="0">
                        <a:spcBef>
                          <a:spcPts val="0"/>
                        </a:spcBef>
                        <a:spcAft>
                          <a:spcPts val="0"/>
                        </a:spcAft>
                        <a:buNone/>
                      </a:pPr>
                      <a:r>
                        <a:rPr lang="en-GB" sz="1800"/>
                        <a:t>Boycie</a:t>
                      </a:r>
                      <a:endParaRPr sz="1800"/>
                    </a:p>
                  </a:txBody>
                  <a:tcPr marL="121900" marR="121900" marT="121900" marB="121900"/>
                </a:tc>
                <a:tc>
                  <a:txBody>
                    <a:bodyPr/>
                    <a:lstStyle/>
                    <a:p>
                      <a:pPr marL="0" lvl="0" indent="0" algn="l" rtl="0">
                        <a:spcBef>
                          <a:spcPts val="0"/>
                        </a:spcBef>
                        <a:spcAft>
                          <a:spcPts val="0"/>
                        </a:spcAft>
                        <a:buNone/>
                      </a:pPr>
                      <a:r>
                        <a:rPr lang="en-GB" sz="1800"/>
                        <a:t>Research Associate</a:t>
                      </a:r>
                      <a:endParaRPr sz="1800"/>
                    </a:p>
                  </a:txBody>
                  <a:tcPr marL="121900" marR="121900" marT="121900" marB="121900"/>
                </a:tc>
                <a:tc>
                  <a:txBody>
                    <a:bodyPr/>
                    <a:lstStyle/>
                    <a:p>
                      <a:pPr marL="0" lvl="0" indent="0" algn="l" rtl="0">
                        <a:spcBef>
                          <a:spcPts val="0"/>
                        </a:spcBef>
                        <a:spcAft>
                          <a:spcPts val="0"/>
                        </a:spcAft>
                        <a:buNone/>
                      </a:pPr>
                      <a:r>
                        <a:rPr lang="en-GB" sz="1800"/>
                        <a:t>Male</a:t>
                      </a:r>
                      <a:endParaRPr sz="1800"/>
                    </a:p>
                  </a:txBody>
                  <a:tcPr marL="121900" marR="121900" marT="121900" marB="121900"/>
                </a:tc>
                <a:tc>
                  <a:txBody>
                    <a:bodyPr/>
                    <a:lstStyle/>
                    <a:p>
                      <a:pPr marL="0" lvl="0" indent="0" algn="l" rtl="0">
                        <a:spcBef>
                          <a:spcPts val="0"/>
                        </a:spcBef>
                        <a:spcAft>
                          <a:spcPts val="0"/>
                        </a:spcAft>
                        <a:buNone/>
                      </a:pPr>
                      <a:r>
                        <a:rPr lang="en-GB" sz="1800"/>
                        <a:t>Kalianda</a:t>
                      </a:r>
                      <a:endParaRPr sz="1800"/>
                    </a:p>
                  </a:txBody>
                  <a:tcPr marL="121900" marR="121900" marT="121900" marB="121900"/>
                </a:tc>
                <a:extLst>
                  <a:ext uri="{0D108BD9-81ED-4DB2-BD59-A6C34878D82A}">
                    <a16:rowId xmlns:a16="http://schemas.microsoft.com/office/drawing/2014/main" val="10001"/>
                  </a:ext>
                </a:extLst>
              </a:tr>
              <a:tr h="532429">
                <a:tc>
                  <a:txBody>
                    <a:bodyPr/>
                    <a:lstStyle/>
                    <a:p>
                      <a:pPr marL="0" lvl="0" indent="0" algn="r" rtl="0">
                        <a:lnSpc>
                          <a:spcPct val="115000"/>
                        </a:lnSpc>
                        <a:spcBef>
                          <a:spcPts val="0"/>
                        </a:spcBef>
                        <a:spcAft>
                          <a:spcPts val="0"/>
                        </a:spcAft>
                        <a:buNone/>
                      </a:pPr>
                      <a:r>
                        <a:rPr lang="en-GB" sz="1800"/>
                        <a:t>74</a:t>
                      </a:r>
                      <a:endParaRPr sz="1800"/>
                    </a:p>
                  </a:txBody>
                  <a:tcPr marL="121900" marR="121900" marT="121900" marB="121900"/>
                </a:tc>
                <a:tc>
                  <a:txBody>
                    <a:bodyPr/>
                    <a:lstStyle/>
                    <a:p>
                      <a:pPr marL="0" lvl="0" indent="0" algn="l" rtl="0">
                        <a:spcBef>
                          <a:spcPts val="0"/>
                        </a:spcBef>
                        <a:spcAft>
                          <a:spcPts val="0"/>
                        </a:spcAft>
                        <a:buNone/>
                      </a:pPr>
                      <a:r>
                        <a:rPr lang="en-GB" sz="1800"/>
                        <a:t>Meier</a:t>
                      </a:r>
                      <a:endParaRPr sz="1800"/>
                    </a:p>
                  </a:txBody>
                  <a:tcPr marL="121900" marR="121900" marT="121900" marB="121900"/>
                </a:tc>
                <a:tc>
                  <a:txBody>
                    <a:bodyPr/>
                    <a:lstStyle/>
                    <a:p>
                      <a:pPr marL="0" lvl="0" indent="0" algn="l" rtl="0">
                        <a:spcBef>
                          <a:spcPts val="0"/>
                        </a:spcBef>
                        <a:spcAft>
                          <a:spcPts val="0"/>
                        </a:spcAft>
                        <a:buNone/>
                      </a:pPr>
                      <a:endParaRPr sz="1800"/>
                    </a:p>
                  </a:txBody>
                  <a:tcPr marL="121900" marR="121900" marT="121900" marB="121900"/>
                </a:tc>
                <a:tc>
                  <a:txBody>
                    <a:bodyPr/>
                    <a:lstStyle/>
                    <a:p>
                      <a:pPr marL="0" lvl="0" indent="0" algn="l" rtl="0">
                        <a:spcBef>
                          <a:spcPts val="0"/>
                        </a:spcBef>
                        <a:spcAft>
                          <a:spcPts val="0"/>
                        </a:spcAft>
                        <a:buNone/>
                      </a:pPr>
                      <a:r>
                        <a:rPr lang="en-GB" sz="1800"/>
                        <a:t>Genderqueer</a:t>
                      </a:r>
                      <a:endParaRPr sz="1800"/>
                    </a:p>
                  </a:txBody>
                  <a:tcPr marL="121900" marR="121900" marT="121900" marB="121900"/>
                </a:tc>
                <a:tc>
                  <a:txBody>
                    <a:bodyPr/>
                    <a:lstStyle/>
                    <a:p>
                      <a:pPr marL="0" lvl="0" indent="0" algn="l" rtl="0">
                        <a:spcBef>
                          <a:spcPts val="0"/>
                        </a:spcBef>
                        <a:spcAft>
                          <a:spcPts val="0"/>
                        </a:spcAft>
                        <a:buNone/>
                      </a:pPr>
                      <a:r>
                        <a:rPr lang="en-GB" sz="1800"/>
                        <a:t>Borucin</a:t>
                      </a:r>
                      <a:endParaRPr sz="1800"/>
                    </a:p>
                  </a:txBody>
                  <a:tcPr marL="121900" marR="121900" marT="121900" marB="121900"/>
                </a:tc>
                <a:extLst>
                  <a:ext uri="{0D108BD9-81ED-4DB2-BD59-A6C34878D82A}">
                    <a16:rowId xmlns:a16="http://schemas.microsoft.com/office/drawing/2014/main" val="10002"/>
                  </a:ext>
                </a:extLst>
              </a:tr>
              <a:tr h="792440">
                <a:tc>
                  <a:txBody>
                    <a:bodyPr/>
                    <a:lstStyle/>
                    <a:p>
                      <a:pPr marL="0" lvl="0" indent="0" algn="r" rtl="0">
                        <a:lnSpc>
                          <a:spcPct val="115000"/>
                        </a:lnSpc>
                        <a:spcBef>
                          <a:spcPts val="0"/>
                        </a:spcBef>
                        <a:spcAft>
                          <a:spcPts val="0"/>
                        </a:spcAft>
                        <a:buNone/>
                      </a:pPr>
                      <a:r>
                        <a:rPr lang="en-GB" sz="1800"/>
                        <a:t>32</a:t>
                      </a:r>
                      <a:endParaRPr sz="1800"/>
                    </a:p>
                  </a:txBody>
                  <a:tcPr marL="121900" marR="121900" marT="121900" marB="121900"/>
                </a:tc>
                <a:tc>
                  <a:txBody>
                    <a:bodyPr/>
                    <a:lstStyle/>
                    <a:p>
                      <a:pPr marL="0" lvl="0" indent="0" algn="l" rtl="0">
                        <a:spcBef>
                          <a:spcPts val="0"/>
                        </a:spcBef>
                        <a:spcAft>
                          <a:spcPts val="0"/>
                        </a:spcAft>
                        <a:buNone/>
                      </a:pPr>
                      <a:r>
                        <a:rPr lang="en-GB" sz="1800"/>
                        <a:t>Antonina</a:t>
                      </a:r>
                      <a:endParaRPr sz="1800"/>
                    </a:p>
                  </a:txBody>
                  <a:tcPr marL="121900" marR="121900" marT="121900" marB="121900"/>
                </a:tc>
                <a:tc>
                  <a:txBody>
                    <a:bodyPr/>
                    <a:lstStyle/>
                    <a:p>
                      <a:pPr marL="0" lvl="0" indent="0" algn="l" rtl="0">
                        <a:spcBef>
                          <a:spcPts val="0"/>
                        </a:spcBef>
                        <a:spcAft>
                          <a:spcPts val="0"/>
                        </a:spcAft>
                        <a:buNone/>
                      </a:pPr>
                      <a:r>
                        <a:rPr lang="en-GB" sz="1800"/>
                        <a:t>Chief Design Engineer</a:t>
                      </a:r>
                      <a:endParaRPr sz="1800"/>
                    </a:p>
                  </a:txBody>
                  <a:tcPr marL="121900" marR="121900" marT="121900" marB="121900"/>
                </a:tc>
                <a:tc>
                  <a:txBody>
                    <a:bodyPr/>
                    <a:lstStyle/>
                    <a:p>
                      <a:pPr marL="0" lvl="0" indent="0" algn="l" rtl="0">
                        <a:spcBef>
                          <a:spcPts val="0"/>
                        </a:spcBef>
                        <a:spcAft>
                          <a:spcPts val="0"/>
                        </a:spcAft>
                        <a:buNone/>
                      </a:pPr>
                      <a:r>
                        <a:rPr lang="en-GB" sz="1800"/>
                        <a:t>Female</a:t>
                      </a:r>
                      <a:endParaRPr sz="1800"/>
                    </a:p>
                  </a:txBody>
                  <a:tcPr marL="121900" marR="121900" marT="121900" marB="121900"/>
                </a:tc>
                <a:tc>
                  <a:txBody>
                    <a:bodyPr/>
                    <a:lstStyle/>
                    <a:p>
                      <a:pPr marL="0" lvl="0" indent="0" algn="l" rtl="0">
                        <a:spcBef>
                          <a:spcPts val="0"/>
                        </a:spcBef>
                        <a:spcAft>
                          <a:spcPts val="0"/>
                        </a:spcAft>
                        <a:buNone/>
                      </a:pPr>
                      <a:r>
                        <a:rPr lang="en-GB" sz="1800" dirty="0"/>
                        <a:t>Las Mercedes</a:t>
                      </a:r>
                      <a:endParaRPr sz="1800" dirty="0"/>
                    </a:p>
                  </a:txBody>
                  <a:tcPr marL="121900" marR="121900" marT="121900" marB="121900"/>
                </a:tc>
                <a:extLst>
                  <a:ext uri="{0D108BD9-81ED-4DB2-BD59-A6C34878D82A}">
                    <a16:rowId xmlns:a16="http://schemas.microsoft.com/office/drawing/2014/main" val="10003"/>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Synthetically-augmented - Multivariate plausible</a:t>
            </a:r>
            <a:endParaRPr/>
          </a:p>
        </p:txBody>
      </p:sp>
      <p:sp>
        <p:nvSpPr>
          <p:cNvPr id="421" name="Google Shape;421;p6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Preserve format and record-level plausibility and replicate relationships loosely.</a:t>
            </a:r>
            <a:endParaRPr dirty="0"/>
          </a:p>
          <a:p>
            <a:r>
              <a:rPr lang="en-GB" dirty="0"/>
              <a:t>Constructed based on the real dataset.</a:t>
            </a:r>
            <a:endParaRPr dirty="0"/>
          </a:p>
          <a:p>
            <a:r>
              <a:rPr lang="en-GB" dirty="0"/>
              <a:t>Missing values and their frequency preserved.</a:t>
            </a:r>
            <a:endParaRPr dirty="0"/>
          </a:p>
        </p:txBody>
      </p:sp>
      <p:graphicFrame>
        <p:nvGraphicFramePr>
          <p:cNvPr id="422" name="Google Shape;422;p67"/>
          <p:cNvGraphicFramePr/>
          <p:nvPr>
            <p:extLst>
              <p:ext uri="{D42A27DB-BD31-4B8C-83A1-F6EECF244321}">
                <p14:modId xmlns:p14="http://schemas.microsoft.com/office/powerpoint/2010/main" val="559324534"/>
              </p:ext>
            </p:extLst>
          </p:nvPr>
        </p:nvGraphicFramePr>
        <p:xfrm>
          <a:off x="1269333" y="4077072"/>
          <a:ext cx="9653334" cy="2635471"/>
        </p:xfrm>
        <a:graphic>
          <a:graphicData uri="http://schemas.openxmlformats.org/drawingml/2006/table">
            <a:tbl>
              <a:tblPr firstRow="1">
                <a:noFill/>
              </a:tblPr>
              <a:tblGrid>
                <a:gridCol w="1930667">
                  <a:extLst>
                    <a:ext uri="{9D8B030D-6E8A-4147-A177-3AD203B41FA5}">
                      <a16:colId xmlns:a16="http://schemas.microsoft.com/office/drawing/2014/main" val="20000"/>
                    </a:ext>
                  </a:extLst>
                </a:gridCol>
                <a:gridCol w="1930667">
                  <a:extLst>
                    <a:ext uri="{9D8B030D-6E8A-4147-A177-3AD203B41FA5}">
                      <a16:colId xmlns:a16="http://schemas.microsoft.com/office/drawing/2014/main" val="20001"/>
                    </a:ext>
                  </a:extLst>
                </a:gridCol>
                <a:gridCol w="2173600">
                  <a:extLst>
                    <a:ext uri="{9D8B030D-6E8A-4147-A177-3AD203B41FA5}">
                      <a16:colId xmlns:a16="http://schemas.microsoft.com/office/drawing/2014/main" val="20002"/>
                    </a:ext>
                  </a:extLst>
                </a:gridCol>
                <a:gridCol w="1687733">
                  <a:extLst>
                    <a:ext uri="{9D8B030D-6E8A-4147-A177-3AD203B41FA5}">
                      <a16:colId xmlns:a16="http://schemas.microsoft.com/office/drawing/2014/main" val="20003"/>
                    </a:ext>
                  </a:extLst>
                </a:gridCol>
                <a:gridCol w="1930667">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a:t>age</a:t>
                      </a:r>
                      <a:endParaRPr sz="1800"/>
                    </a:p>
                  </a:txBody>
                  <a:tcPr marL="121900" marR="121900" marT="121900" marB="121900">
                    <a:solidFill>
                      <a:schemeClr val="lt1"/>
                    </a:solidFill>
                  </a:tcPr>
                </a:tc>
                <a:tc>
                  <a:txBody>
                    <a:bodyPr/>
                    <a:lstStyle/>
                    <a:p>
                      <a:pPr marL="0" lvl="0" indent="0" algn="l" rtl="0">
                        <a:spcBef>
                          <a:spcPts val="0"/>
                        </a:spcBef>
                        <a:spcAft>
                          <a:spcPts val="0"/>
                        </a:spcAft>
                        <a:buNone/>
                      </a:pPr>
                      <a:r>
                        <a:rPr lang="en-GB" sz="1800" dirty="0" err="1"/>
                        <a:t>first_name</a:t>
                      </a:r>
                      <a:endParaRPr sz="1800" dirty="0"/>
                    </a:p>
                  </a:txBody>
                  <a:tcPr marL="121900" marR="121900" marT="121900" marB="121900">
                    <a:solidFill>
                      <a:schemeClr val="lt1"/>
                    </a:solidFill>
                  </a:tcPr>
                </a:tc>
                <a:tc>
                  <a:txBody>
                    <a:bodyPr/>
                    <a:lstStyle/>
                    <a:p>
                      <a:pPr marL="0" lvl="0" indent="0" algn="l" rtl="0">
                        <a:spcBef>
                          <a:spcPts val="0"/>
                        </a:spcBef>
                        <a:spcAft>
                          <a:spcPts val="0"/>
                        </a:spcAft>
                        <a:buNone/>
                      </a:pPr>
                      <a:r>
                        <a:rPr lang="en-GB" sz="1800" dirty="0"/>
                        <a:t>occupation</a:t>
                      </a:r>
                      <a:endParaRPr sz="1800" dirty="0"/>
                    </a:p>
                  </a:txBody>
                  <a:tcPr marL="121900" marR="121900" marT="121900" marB="121900">
                    <a:solidFill>
                      <a:schemeClr val="lt1"/>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solidFill>
                      <a:schemeClr val="lt1"/>
                    </a:solidFill>
                  </a:tcPr>
                </a:tc>
                <a:tc>
                  <a:txBody>
                    <a:bodyPr/>
                    <a:lstStyle/>
                    <a:p>
                      <a:pPr marL="0" lvl="0" indent="0" algn="l" rtl="0">
                        <a:spcBef>
                          <a:spcPts val="0"/>
                        </a:spcBef>
                        <a:spcAft>
                          <a:spcPts val="0"/>
                        </a:spcAft>
                        <a:buNone/>
                      </a:pPr>
                      <a:r>
                        <a:rPr lang="en-GB" sz="1800"/>
                        <a:t>city</a:t>
                      </a:r>
                      <a:endParaRPr sz="1800"/>
                    </a:p>
                  </a:txBody>
                  <a:tcPr marL="121900" marR="121900" marT="121900" marB="121900">
                    <a:solidFill>
                      <a:schemeClr val="lt1"/>
                    </a:solidFill>
                  </a:tcPr>
                </a:tc>
                <a:extLst>
                  <a:ext uri="{0D108BD9-81ED-4DB2-BD59-A6C34878D82A}">
                    <a16:rowId xmlns:a16="http://schemas.microsoft.com/office/drawing/2014/main" val="10000"/>
                  </a:ext>
                </a:extLst>
              </a:tr>
              <a:tr h="792440">
                <a:tc>
                  <a:txBody>
                    <a:bodyPr/>
                    <a:lstStyle/>
                    <a:p>
                      <a:pPr marL="0" lvl="0" indent="0" algn="r" rtl="0">
                        <a:lnSpc>
                          <a:spcPct val="115000"/>
                        </a:lnSpc>
                        <a:spcBef>
                          <a:spcPts val="0"/>
                        </a:spcBef>
                        <a:spcAft>
                          <a:spcPts val="0"/>
                        </a:spcAft>
                        <a:buNone/>
                      </a:pPr>
                      <a:r>
                        <a:rPr lang="en-GB" sz="1800" dirty="0"/>
                        <a:t>83</a:t>
                      </a:r>
                      <a:endParaRPr sz="1800" dirty="0"/>
                    </a:p>
                  </a:txBody>
                  <a:tcPr marL="121900" marR="121900" marT="121900" marB="121900"/>
                </a:tc>
                <a:tc>
                  <a:txBody>
                    <a:bodyPr/>
                    <a:lstStyle/>
                    <a:p>
                      <a:pPr marL="0" lvl="0" indent="0" algn="l" rtl="0">
                        <a:spcBef>
                          <a:spcPts val="0"/>
                        </a:spcBef>
                        <a:spcAft>
                          <a:spcPts val="0"/>
                        </a:spcAft>
                        <a:buNone/>
                      </a:pPr>
                      <a:r>
                        <a:rPr lang="en-GB" sz="1800"/>
                        <a:t>Boycie</a:t>
                      </a:r>
                      <a:endParaRPr sz="1800"/>
                    </a:p>
                  </a:txBody>
                  <a:tcPr marL="121900" marR="121900" marT="121900" marB="121900"/>
                </a:tc>
                <a:tc>
                  <a:txBody>
                    <a:bodyPr/>
                    <a:lstStyle/>
                    <a:p>
                      <a:pPr marL="0" lvl="0" indent="0" algn="l" rtl="0">
                        <a:spcBef>
                          <a:spcPts val="0"/>
                        </a:spcBef>
                        <a:spcAft>
                          <a:spcPts val="0"/>
                        </a:spcAft>
                        <a:buNone/>
                      </a:pPr>
                      <a:r>
                        <a:rPr lang="en-GB" sz="1800"/>
                        <a:t>Research Associate</a:t>
                      </a:r>
                      <a:endParaRPr sz="1800"/>
                    </a:p>
                  </a:txBody>
                  <a:tcPr marL="121900" marR="121900" marT="121900" marB="121900"/>
                </a:tc>
                <a:tc>
                  <a:txBody>
                    <a:bodyPr/>
                    <a:lstStyle/>
                    <a:p>
                      <a:pPr marL="0" lvl="0" indent="0" algn="l" rtl="0">
                        <a:spcBef>
                          <a:spcPts val="0"/>
                        </a:spcBef>
                        <a:spcAft>
                          <a:spcPts val="0"/>
                        </a:spcAft>
                        <a:buNone/>
                      </a:pPr>
                      <a:r>
                        <a:rPr lang="en-GB" sz="1800"/>
                        <a:t>Male</a:t>
                      </a:r>
                      <a:endParaRPr sz="1800"/>
                    </a:p>
                  </a:txBody>
                  <a:tcPr marL="121900" marR="121900" marT="121900" marB="121900"/>
                </a:tc>
                <a:tc>
                  <a:txBody>
                    <a:bodyPr/>
                    <a:lstStyle/>
                    <a:p>
                      <a:pPr marL="0" lvl="0" indent="0" algn="l" rtl="0">
                        <a:spcBef>
                          <a:spcPts val="0"/>
                        </a:spcBef>
                        <a:spcAft>
                          <a:spcPts val="0"/>
                        </a:spcAft>
                        <a:buNone/>
                      </a:pPr>
                      <a:r>
                        <a:rPr lang="en-GB" sz="1800"/>
                        <a:t>Kalianda</a:t>
                      </a:r>
                      <a:endParaRPr sz="1800"/>
                    </a:p>
                  </a:txBody>
                  <a:tcPr marL="121900" marR="121900" marT="121900" marB="121900"/>
                </a:tc>
                <a:extLst>
                  <a:ext uri="{0D108BD9-81ED-4DB2-BD59-A6C34878D82A}">
                    <a16:rowId xmlns:a16="http://schemas.microsoft.com/office/drawing/2014/main" val="10001"/>
                  </a:ext>
                </a:extLst>
              </a:tr>
              <a:tr h="532429">
                <a:tc>
                  <a:txBody>
                    <a:bodyPr/>
                    <a:lstStyle/>
                    <a:p>
                      <a:pPr marL="0" lvl="0" indent="0" algn="r" rtl="0">
                        <a:lnSpc>
                          <a:spcPct val="115000"/>
                        </a:lnSpc>
                        <a:spcBef>
                          <a:spcPts val="0"/>
                        </a:spcBef>
                        <a:spcAft>
                          <a:spcPts val="0"/>
                        </a:spcAft>
                        <a:buNone/>
                      </a:pPr>
                      <a:r>
                        <a:rPr lang="en-GB" sz="1800" dirty="0"/>
                        <a:t>74</a:t>
                      </a:r>
                      <a:endParaRPr sz="1800" dirty="0"/>
                    </a:p>
                  </a:txBody>
                  <a:tcPr marL="121900" marR="121900" marT="121900" marB="121900"/>
                </a:tc>
                <a:tc>
                  <a:txBody>
                    <a:bodyPr/>
                    <a:lstStyle/>
                    <a:p>
                      <a:pPr marL="0" lvl="0" indent="0" algn="l" rtl="0">
                        <a:spcBef>
                          <a:spcPts val="0"/>
                        </a:spcBef>
                        <a:spcAft>
                          <a:spcPts val="0"/>
                        </a:spcAft>
                        <a:buNone/>
                      </a:pPr>
                      <a:r>
                        <a:rPr lang="en-GB" sz="1800"/>
                        <a:t>Meier</a:t>
                      </a:r>
                      <a:endParaRPr sz="1800"/>
                    </a:p>
                  </a:txBody>
                  <a:tcPr marL="121900" marR="121900" marT="121900" marB="121900"/>
                </a:tc>
                <a:tc>
                  <a:txBody>
                    <a:bodyPr/>
                    <a:lstStyle/>
                    <a:p>
                      <a:pPr marL="0" lvl="0" indent="0" algn="l" rtl="0">
                        <a:spcBef>
                          <a:spcPts val="0"/>
                        </a:spcBef>
                        <a:spcAft>
                          <a:spcPts val="0"/>
                        </a:spcAft>
                        <a:buNone/>
                      </a:pPr>
                      <a:endParaRPr sz="1800"/>
                    </a:p>
                  </a:txBody>
                  <a:tcPr marL="121900" marR="121900" marT="121900" marB="121900"/>
                </a:tc>
                <a:tc>
                  <a:txBody>
                    <a:bodyPr/>
                    <a:lstStyle/>
                    <a:p>
                      <a:pPr marL="0" lvl="0" indent="0" algn="l" rtl="0">
                        <a:spcBef>
                          <a:spcPts val="0"/>
                        </a:spcBef>
                        <a:spcAft>
                          <a:spcPts val="0"/>
                        </a:spcAft>
                        <a:buNone/>
                      </a:pPr>
                      <a:r>
                        <a:rPr lang="en-GB" sz="1800"/>
                        <a:t>Genderqueer</a:t>
                      </a:r>
                      <a:endParaRPr sz="1800"/>
                    </a:p>
                  </a:txBody>
                  <a:tcPr marL="121900" marR="121900" marT="121900" marB="121900"/>
                </a:tc>
                <a:tc>
                  <a:txBody>
                    <a:bodyPr/>
                    <a:lstStyle/>
                    <a:p>
                      <a:pPr marL="0" lvl="0" indent="0" algn="l" rtl="0">
                        <a:spcBef>
                          <a:spcPts val="0"/>
                        </a:spcBef>
                        <a:spcAft>
                          <a:spcPts val="0"/>
                        </a:spcAft>
                        <a:buNone/>
                      </a:pPr>
                      <a:r>
                        <a:rPr lang="en-GB" sz="1800"/>
                        <a:t>Borucin</a:t>
                      </a:r>
                      <a:endParaRPr sz="1800"/>
                    </a:p>
                  </a:txBody>
                  <a:tcPr marL="121900" marR="121900" marT="121900" marB="121900"/>
                </a:tc>
                <a:extLst>
                  <a:ext uri="{0D108BD9-81ED-4DB2-BD59-A6C34878D82A}">
                    <a16:rowId xmlns:a16="http://schemas.microsoft.com/office/drawing/2014/main" val="10002"/>
                  </a:ext>
                </a:extLst>
              </a:tr>
              <a:tr h="792440">
                <a:tc>
                  <a:txBody>
                    <a:bodyPr/>
                    <a:lstStyle/>
                    <a:p>
                      <a:pPr marL="0" lvl="0" indent="0" algn="r" rtl="0">
                        <a:lnSpc>
                          <a:spcPct val="115000"/>
                        </a:lnSpc>
                        <a:spcBef>
                          <a:spcPts val="0"/>
                        </a:spcBef>
                        <a:spcAft>
                          <a:spcPts val="0"/>
                        </a:spcAft>
                        <a:buNone/>
                      </a:pPr>
                      <a:r>
                        <a:rPr lang="en-GB" sz="1800"/>
                        <a:t>32</a:t>
                      </a:r>
                      <a:endParaRPr sz="1800"/>
                    </a:p>
                  </a:txBody>
                  <a:tcPr marL="121900" marR="121900" marT="121900" marB="121900"/>
                </a:tc>
                <a:tc>
                  <a:txBody>
                    <a:bodyPr/>
                    <a:lstStyle/>
                    <a:p>
                      <a:pPr marL="0" lvl="0" indent="0" algn="l" rtl="0">
                        <a:spcBef>
                          <a:spcPts val="0"/>
                        </a:spcBef>
                        <a:spcAft>
                          <a:spcPts val="0"/>
                        </a:spcAft>
                        <a:buNone/>
                      </a:pPr>
                      <a:r>
                        <a:rPr lang="en-GB" sz="1800"/>
                        <a:t>Antonina</a:t>
                      </a:r>
                      <a:endParaRPr sz="1800"/>
                    </a:p>
                  </a:txBody>
                  <a:tcPr marL="121900" marR="121900" marT="121900" marB="121900"/>
                </a:tc>
                <a:tc>
                  <a:txBody>
                    <a:bodyPr/>
                    <a:lstStyle/>
                    <a:p>
                      <a:pPr marL="0" lvl="0" indent="0" algn="l" rtl="0">
                        <a:spcBef>
                          <a:spcPts val="0"/>
                        </a:spcBef>
                        <a:spcAft>
                          <a:spcPts val="0"/>
                        </a:spcAft>
                        <a:buNone/>
                      </a:pPr>
                      <a:r>
                        <a:rPr lang="en-GB" sz="1800"/>
                        <a:t>Chief Design Engineer</a:t>
                      </a:r>
                      <a:endParaRPr sz="1800"/>
                    </a:p>
                  </a:txBody>
                  <a:tcPr marL="121900" marR="121900" marT="121900" marB="121900"/>
                </a:tc>
                <a:tc>
                  <a:txBody>
                    <a:bodyPr/>
                    <a:lstStyle/>
                    <a:p>
                      <a:pPr marL="0" lvl="0" indent="0" algn="l" rtl="0">
                        <a:spcBef>
                          <a:spcPts val="0"/>
                        </a:spcBef>
                        <a:spcAft>
                          <a:spcPts val="0"/>
                        </a:spcAft>
                        <a:buNone/>
                      </a:pPr>
                      <a:r>
                        <a:rPr lang="en-GB" sz="1800"/>
                        <a:t>Female</a:t>
                      </a:r>
                      <a:endParaRPr sz="1800"/>
                    </a:p>
                  </a:txBody>
                  <a:tcPr marL="121900" marR="121900" marT="121900" marB="121900"/>
                </a:tc>
                <a:tc>
                  <a:txBody>
                    <a:bodyPr/>
                    <a:lstStyle/>
                    <a:p>
                      <a:pPr marL="0" lvl="0" indent="0" algn="l" rtl="0">
                        <a:spcBef>
                          <a:spcPts val="0"/>
                        </a:spcBef>
                        <a:spcAft>
                          <a:spcPts val="0"/>
                        </a:spcAft>
                        <a:buNone/>
                      </a:pPr>
                      <a:r>
                        <a:rPr lang="en-GB" sz="1800" dirty="0"/>
                        <a:t>Las Mercedes</a:t>
                      </a:r>
                      <a:endParaRPr sz="1800" dirty="0"/>
                    </a:p>
                  </a:txBody>
                  <a:tcPr marL="121900" marR="121900" marT="121900" marB="121900"/>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Synthetically-augmented - Multivariate detailed</a:t>
            </a:r>
            <a:endParaRPr/>
          </a:p>
        </p:txBody>
      </p:sp>
      <p:sp>
        <p:nvSpPr>
          <p:cNvPr id="428" name="Google Shape;428;p6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Same as the previous level, but effort made to match the real relationships, down to the full granularity of the data.</a:t>
            </a:r>
            <a:endParaRPr/>
          </a:p>
        </p:txBody>
      </p:sp>
      <p:graphicFrame>
        <p:nvGraphicFramePr>
          <p:cNvPr id="429" name="Google Shape;429;p68"/>
          <p:cNvGraphicFramePr/>
          <p:nvPr>
            <p:extLst>
              <p:ext uri="{D42A27DB-BD31-4B8C-83A1-F6EECF244321}">
                <p14:modId xmlns:p14="http://schemas.microsoft.com/office/powerpoint/2010/main" val="1846085041"/>
              </p:ext>
            </p:extLst>
          </p:nvPr>
        </p:nvGraphicFramePr>
        <p:xfrm>
          <a:off x="1269333" y="3717032"/>
          <a:ext cx="9653334" cy="2635471"/>
        </p:xfrm>
        <a:graphic>
          <a:graphicData uri="http://schemas.openxmlformats.org/drawingml/2006/table">
            <a:tbl>
              <a:tblPr firstRow="1">
                <a:noFill/>
              </a:tblPr>
              <a:tblGrid>
                <a:gridCol w="1930667">
                  <a:extLst>
                    <a:ext uri="{9D8B030D-6E8A-4147-A177-3AD203B41FA5}">
                      <a16:colId xmlns:a16="http://schemas.microsoft.com/office/drawing/2014/main" val="20000"/>
                    </a:ext>
                  </a:extLst>
                </a:gridCol>
                <a:gridCol w="1930667">
                  <a:extLst>
                    <a:ext uri="{9D8B030D-6E8A-4147-A177-3AD203B41FA5}">
                      <a16:colId xmlns:a16="http://schemas.microsoft.com/office/drawing/2014/main" val="20001"/>
                    </a:ext>
                  </a:extLst>
                </a:gridCol>
                <a:gridCol w="2173600">
                  <a:extLst>
                    <a:ext uri="{9D8B030D-6E8A-4147-A177-3AD203B41FA5}">
                      <a16:colId xmlns:a16="http://schemas.microsoft.com/office/drawing/2014/main" val="20002"/>
                    </a:ext>
                  </a:extLst>
                </a:gridCol>
                <a:gridCol w="1687733">
                  <a:extLst>
                    <a:ext uri="{9D8B030D-6E8A-4147-A177-3AD203B41FA5}">
                      <a16:colId xmlns:a16="http://schemas.microsoft.com/office/drawing/2014/main" val="20003"/>
                    </a:ext>
                  </a:extLst>
                </a:gridCol>
                <a:gridCol w="1930667">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dirty="0"/>
                        <a:t>age</a:t>
                      </a:r>
                      <a:endParaRPr sz="1800" dirty="0"/>
                    </a:p>
                  </a:txBody>
                  <a:tcPr marL="121900" marR="121900" marT="121900" marB="121900">
                    <a:solidFill>
                      <a:schemeClr val="lt1"/>
                    </a:solidFill>
                  </a:tcPr>
                </a:tc>
                <a:tc>
                  <a:txBody>
                    <a:bodyPr/>
                    <a:lstStyle/>
                    <a:p>
                      <a:pPr marL="0" lvl="0" indent="0" algn="l" rtl="0">
                        <a:spcBef>
                          <a:spcPts val="0"/>
                        </a:spcBef>
                        <a:spcAft>
                          <a:spcPts val="0"/>
                        </a:spcAft>
                        <a:buNone/>
                      </a:pPr>
                      <a:r>
                        <a:rPr lang="en-GB" sz="1800"/>
                        <a:t>first_name</a:t>
                      </a:r>
                      <a:endParaRPr sz="1800"/>
                    </a:p>
                  </a:txBody>
                  <a:tcPr marL="121900" marR="121900" marT="121900" marB="121900">
                    <a:solidFill>
                      <a:schemeClr val="lt1"/>
                    </a:solidFill>
                  </a:tcPr>
                </a:tc>
                <a:tc>
                  <a:txBody>
                    <a:bodyPr/>
                    <a:lstStyle/>
                    <a:p>
                      <a:pPr marL="0" lvl="0" indent="0" algn="l" rtl="0">
                        <a:spcBef>
                          <a:spcPts val="0"/>
                        </a:spcBef>
                        <a:spcAft>
                          <a:spcPts val="0"/>
                        </a:spcAft>
                        <a:buNone/>
                      </a:pPr>
                      <a:r>
                        <a:rPr lang="en-GB" sz="1800" dirty="0"/>
                        <a:t>occupation</a:t>
                      </a:r>
                      <a:endParaRPr sz="1800" dirty="0"/>
                    </a:p>
                  </a:txBody>
                  <a:tcPr marL="121900" marR="121900" marT="121900" marB="121900">
                    <a:solidFill>
                      <a:schemeClr val="lt1"/>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solidFill>
                      <a:schemeClr val="lt1"/>
                    </a:solidFill>
                  </a:tcPr>
                </a:tc>
                <a:tc>
                  <a:txBody>
                    <a:bodyPr/>
                    <a:lstStyle/>
                    <a:p>
                      <a:pPr marL="0" lvl="0" indent="0" algn="l" rtl="0">
                        <a:spcBef>
                          <a:spcPts val="0"/>
                        </a:spcBef>
                        <a:spcAft>
                          <a:spcPts val="0"/>
                        </a:spcAft>
                        <a:buNone/>
                      </a:pPr>
                      <a:r>
                        <a:rPr lang="en-GB" sz="1800"/>
                        <a:t>city</a:t>
                      </a:r>
                      <a:endParaRPr sz="1800"/>
                    </a:p>
                  </a:txBody>
                  <a:tcPr marL="121900" marR="121900" marT="121900" marB="121900">
                    <a:solidFill>
                      <a:schemeClr val="lt1"/>
                    </a:solidFill>
                  </a:tcPr>
                </a:tc>
                <a:extLst>
                  <a:ext uri="{0D108BD9-81ED-4DB2-BD59-A6C34878D82A}">
                    <a16:rowId xmlns:a16="http://schemas.microsoft.com/office/drawing/2014/main" val="10000"/>
                  </a:ext>
                </a:extLst>
              </a:tr>
              <a:tr h="792440">
                <a:tc>
                  <a:txBody>
                    <a:bodyPr/>
                    <a:lstStyle/>
                    <a:p>
                      <a:pPr marL="0" lvl="0" indent="0" algn="r" rtl="0">
                        <a:lnSpc>
                          <a:spcPct val="115000"/>
                        </a:lnSpc>
                        <a:spcBef>
                          <a:spcPts val="0"/>
                        </a:spcBef>
                        <a:spcAft>
                          <a:spcPts val="0"/>
                        </a:spcAft>
                        <a:buNone/>
                      </a:pPr>
                      <a:r>
                        <a:rPr lang="en-GB" sz="1800"/>
                        <a:t>83</a:t>
                      </a:r>
                      <a:endParaRPr sz="1800"/>
                    </a:p>
                  </a:txBody>
                  <a:tcPr marL="121900" marR="121900" marT="121900" marB="121900"/>
                </a:tc>
                <a:tc>
                  <a:txBody>
                    <a:bodyPr/>
                    <a:lstStyle/>
                    <a:p>
                      <a:pPr marL="0" lvl="0" indent="0" algn="l" rtl="0">
                        <a:spcBef>
                          <a:spcPts val="0"/>
                        </a:spcBef>
                        <a:spcAft>
                          <a:spcPts val="0"/>
                        </a:spcAft>
                        <a:buNone/>
                      </a:pPr>
                      <a:r>
                        <a:rPr lang="en-GB" sz="1800"/>
                        <a:t>Boycie</a:t>
                      </a:r>
                      <a:endParaRPr sz="1800"/>
                    </a:p>
                  </a:txBody>
                  <a:tcPr marL="121900" marR="121900" marT="121900" marB="121900"/>
                </a:tc>
                <a:tc>
                  <a:txBody>
                    <a:bodyPr/>
                    <a:lstStyle/>
                    <a:p>
                      <a:pPr marL="0" lvl="0" indent="0" algn="l" rtl="0">
                        <a:spcBef>
                          <a:spcPts val="0"/>
                        </a:spcBef>
                        <a:spcAft>
                          <a:spcPts val="0"/>
                        </a:spcAft>
                        <a:buNone/>
                      </a:pPr>
                      <a:r>
                        <a:rPr lang="en-GB" sz="1800"/>
                        <a:t>Research Associate</a:t>
                      </a:r>
                      <a:endParaRPr sz="1800"/>
                    </a:p>
                  </a:txBody>
                  <a:tcPr marL="121900" marR="121900" marT="121900" marB="121900"/>
                </a:tc>
                <a:tc>
                  <a:txBody>
                    <a:bodyPr/>
                    <a:lstStyle/>
                    <a:p>
                      <a:pPr marL="0" lvl="0" indent="0" algn="l" rtl="0">
                        <a:spcBef>
                          <a:spcPts val="0"/>
                        </a:spcBef>
                        <a:spcAft>
                          <a:spcPts val="0"/>
                        </a:spcAft>
                        <a:buNone/>
                      </a:pPr>
                      <a:r>
                        <a:rPr lang="en-GB" sz="1800"/>
                        <a:t>Male</a:t>
                      </a:r>
                      <a:endParaRPr sz="1800"/>
                    </a:p>
                  </a:txBody>
                  <a:tcPr marL="121900" marR="121900" marT="121900" marB="121900"/>
                </a:tc>
                <a:tc>
                  <a:txBody>
                    <a:bodyPr/>
                    <a:lstStyle/>
                    <a:p>
                      <a:pPr marL="0" lvl="0" indent="0" algn="l" rtl="0">
                        <a:spcBef>
                          <a:spcPts val="0"/>
                        </a:spcBef>
                        <a:spcAft>
                          <a:spcPts val="0"/>
                        </a:spcAft>
                        <a:buNone/>
                      </a:pPr>
                      <a:r>
                        <a:rPr lang="en-GB" sz="1800"/>
                        <a:t>Kalianda</a:t>
                      </a:r>
                      <a:endParaRPr sz="1800"/>
                    </a:p>
                  </a:txBody>
                  <a:tcPr marL="121900" marR="121900" marT="121900" marB="121900"/>
                </a:tc>
                <a:extLst>
                  <a:ext uri="{0D108BD9-81ED-4DB2-BD59-A6C34878D82A}">
                    <a16:rowId xmlns:a16="http://schemas.microsoft.com/office/drawing/2014/main" val="10001"/>
                  </a:ext>
                </a:extLst>
              </a:tr>
              <a:tr h="532429">
                <a:tc>
                  <a:txBody>
                    <a:bodyPr/>
                    <a:lstStyle/>
                    <a:p>
                      <a:pPr marL="0" lvl="0" indent="0" algn="r" rtl="0">
                        <a:lnSpc>
                          <a:spcPct val="115000"/>
                        </a:lnSpc>
                        <a:spcBef>
                          <a:spcPts val="0"/>
                        </a:spcBef>
                        <a:spcAft>
                          <a:spcPts val="0"/>
                        </a:spcAft>
                        <a:buNone/>
                      </a:pPr>
                      <a:r>
                        <a:rPr lang="en-GB" sz="1800"/>
                        <a:t>74</a:t>
                      </a:r>
                      <a:endParaRPr sz="1800"/>
                    </a:p>
                  </a:txBody>
                  <a:tcPr marL="121900" marR="121900" marT="121900" marB="121900"/>
                </a:tc>
                <a:tc>
                  <a:txBody>
                    <a:bodyPr/>
                    <a:lstStyle/>
                    <a:p>
                      <a:pPr marL="0" lvl="0" indent="0" algn="l" rtl="0">
                        <a:spcBef>
                          <a:spcPts val="0"/>
                        </a:spcBef>
                        <a:spcAft>
                          <a:spcPts val="0"/>
                        </a:spcAft>
                        <a:buNone/>
                      </a:pPr>
                      <a:r>
                        <a:rPr lang="en-GB" sz="1800"/>
                        <a:t>Meier</a:t>
                      </a:r>
                      <a:endParaRPr sz="1800"/>
                    </a:p>
                  </a:txBody>
                  <a:tcPr marL="121900" marR="121900" marT="121900" marB="121900"/>
                </a:tc>
                <a:tc>
                  <a:txBody>
                    <a:bodyPr/>
                    <a:lstStyle/>
                    <a:p>
                      <a:pPr marL="0" lvl="0" indent="0" algn="l" rtl="0">
                        <a:spcBef>
                          <a:spcPts val="0"/>
                        </a:spcBef>
                        <a:spcAft>
                          <a:spcPts val="0"/>
                        </a:spcAft>
                        <a:buNone/>
                      </a:pPr>
                      <a:endParaRPr sz="1800"/>
                    </a:p>
                  </a:txBody>
                  <a:tcPr marL="121900" marR="121900" marT="121900" marB="121900"/>
                </a:tc>
                <a:tc>
                  <a:txBody>
                    <a:bodyPr/>
                    <a:lstStyle/>
                    <a:p>
                      <a:pPr marL="0" lvl="0" indent="0" algn="l" rtl="0">
                        <a:spcBef>
                          <a:spcPts val="0"/>
                        </a:spcBef>
                        <a:spcAft>
                          <a:spcPts val="0"/>
                        </a:spcAft>
                        <a:buNone/>
                      </a:pPr>
                      <a:r>
                        <a:rPr lang="en-GB" sz="1800"/>
                        <a:t>Genderqueer</a:t>
                      </a:r>
                      <a:endParaRPr sz="1800"/>
                    </a:p>
                  </a:txBody>
                  <a:tcPr marL="121900" marR="121900" marT="121900" marB="121900"/>
                </a:tc>
                <a:tc>
                  <a:txBody>
                    <a:bodyPr/>
                    <a:lstStyle/>
                    <a:p>
                      <a:pPr marL="0" lvl="0" indent="0" algn="l" rtl="0">
                        <a:spcBef>
                          <a:spcPts val="0"/>
                        </a:spcBef>
                        <a:spcAft>
                          <a:spcPts val="0"/>
                        </a:spcAft>
                        <a:buNone/>
                      </a:pPr>
                      <a:r>
                        <a:rPr lang="en-GB" sz="1800"/>
                        <a:t>Borucin</a:t>
                      </a:r>
                      <a:endParaRPr sz="1800"/>
                    </a:p>
                  </a:txBody>
                  <a:tcPr marL="121900" marR="121900" marT="121900" marB="121900"/>
                </a:tc>
                <a:extLst>
                  <a:ext uri="{0D108BD9-81ED-4DB2-BD59-A6C34878D82A}">
                    <a16:rowId xmlns:a16="http://schemas.microsoft.com/office/drawing/2014/main" val="10002"/>
                  </a:ext>
                </a:extLst>
              </a:tr>
              <a:tr h="792440">
                <a:tc>
                  <a:txBody>
                    <a:bodyPr/>
                    <a:lstStyle/>
                    <a:p>
                      <a:pPr marL="0" lvl="0" indent="0" algn="r" rtl="0">
                        <a:lnSpc>
                          <a:spcPct val="115000"/>
                        </a:lnSpc>
                        <a:spcBef>
                          <a:spcPts val="0"/>
                        </a:spcBef>
                        <a:spcAft>
                          <a:spcPts val="0"/>
                        </a:spcAft>
                        <a:buNone/>
                      </a:pPr>
                      <a:r>
                        <a:rPr lang="en-GB" sz="1800"/>
                        <a:t>32</a:t>
                      </a:r>
                      <a:endParaRPr sz="1800"/>
                    </a:p>
                  </a:txBody>
                  <a:tcPr marL="121900" marR="121900" marT="121900" marB="121900"/>
                </a:tc>
                <a:tc>
                  <a:txBody>
                    <a:bodyPr/>
                    <a:lstStyle/>
                    <a:p>
                      <a:pPr marL="0" lvl="0" indent="0" algn="l" rtl="0">
                        <a:spcBef>
                          <a:spcPts val="0"/>
                        </a:spcBef>
                        <a:spcAft>
                          <a:spcPts val="0"/>
                        </a:spcAft>
                        <a:buNone/>
                      </a:pPr>
                      <a:r>
                        <a:rPr lang="en-GB" sz="1800"/>
                        <a:t>Antonina</a:t>
                      </a:r>
                      <a:endParaRPr sz="1800"/>
                    </a:p>
                  </a:txBody>
                  <a:tcPr marL="121900" marR="121900" marT="121900" marB="121900"/>
                </a:tc>
                <a:tc>
                  <a:txBody>
                    <a:bodyPr/>
                    <a:lstStyle/>
                    <a:p>
                      <a:pPr marL="0" lvl="0" indent="0" algn="l" rtl="0">
                        <a:spcBef>
                          <a:spcPts val="0"/>
                        </a:spcBef>
                        <a:spcAft>
                          <a:spcPts val="0"/>
                        </a:spcAft>
                        <a:buNone/>
                      </a:pPr>
                      <a:r>
                        <a:rPr lang="en-GB" sz="1800"/>
                        <a:t>Chief Design Engineer</a:t>
                      </a:r>
                      <a:endParaRPr sz="1800"/>
                    </a:p>
                  </a:txBody>
                  <a:tcPr marL="121900" marR="121900" marT="121900" marB="121900"/>
                </a:tc>
                <a:tc>
                  <a:txBody>
                    <a:bodyPr/>
                    <a:lstStyle/>
                    <a:p>
                      <a:pPr marL="0" lvl="0" indent="0" algn="l" rtl="0">
                        <a:spcBef>
                          <a:spcPts val="0"/>
                        </a:spcBef>
                        <a:spcAft>
                          <a:spcPts val="0"/>
                        </a:spcAft>
                        <a:buNone/>
                      </a:pPr>
                      <a:r>
                        <a:rPr lang="en-GB" sz="1800"/>
                        <a:t>Female</a:t>
                      </a:r>
                      <a:endParaRPr sz="1800"/>
                    </a:p>
                  </a:txBody>
                  <a:tcPr marL="121900" marR="121900" marT="121900" marB="121900"/>
                </a:tc>
                <a:tc>
                  <a:txBody>
                    <a:bodyPr/>
                    <a:lstStyle/>
                    <a:p>
                      <a:pPr marL="0" lvl="0" indent="0" algn="l" rtl="0">
                        <a:spcBef>
                          <a:spcPts val="0"/>
                        </a:spcBef>
                        <a:spcAft>
                          <a:spcPts val="0"/>
                        </a:spcAft>
                        <a:buNone/>
                      </a:pPr>
                      <a:r>
                        <a:rPr lang="en-GB" sz="1800" dirty="0"/>
                        <a:t>Las Mercedes</a:t>
                      </a:r>
                      <a:endParaRPr sz="1800" dirty="0"/>
                    </a:p>
                  </a:txBody>
                  <a:tcPr marL="121900" marR="121900" marT="121900" marB="121900"/>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Synthetically-augmented - Replica</a:t>
            </a:r>
            <a:endParaRPr/>
          </a:p>
        </p:txBody>
      </p:sp>
      <p:sp>
        <p:nvSpPr>
          <p:cNvPr id="435" name="Google Shape;435;p6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Preserves the format, structure, distributions, quality and granularity of data.</a:t>
            </a:r>
            <a:endParaRPr/>
          </a:p>
          <a:p>
            <a:r>
              <a:rPr lang="en-GB"/>
              <a:t>Could be used in place of real data, high disclosure risk.</a:t>
            </a:r>
            <a:endParaRPr/>
          </a:p>
        </p:txBody>
      </p:sp>
      <p:graphicFrame>
        <p:nvGraphicFramePr>
          <p:cNvPr id="436" name="Google Shape;436;p69"/>
          <p:cNvGraphicFramePr/>
          <p:nvPr>
            <p:extLst>
              <p:ext uri="{D42A27DB-BD31-4B8C-83A1-F6EECF244321}">
                <p14:modId xmlns:p14="http://schemas.microsoft.com/office/powerpoint/2010/main" val="3846492892"/>
              </p:ext>
            </p:extLst>
          </p:nvPr>
        </p:nvGraphicFramePr>
        <p:xfrm>
          <a:off x="1269333" y="4003631"/>
          <a:ext cx="9653334" cy="2635471"/>
        </p:xfrm>
        <a:graphic>
          <a:graphicData uri="http://schemas.openxmlformats.org/drawingml/2006/table">
            <a:tbl>
              <a:tblPr firstRow="1">
                <a:noFill/>
              </a:tblPr>
              <a:tblGrid>
                <a:gridCol w="1930667">
                  <a:extLst>
                    <a:ext uri="{9D8B030D-6E8A-4147-A177-3AD203B41FA5}">
                      <a16:colId xmlns:a16="http://schemas.microsoft.com/office/drawing/2014/main" val="20000"/>
                    </a:ext>
                  </a:extLst>
                </a:gridCol>
                <a:gridCol w="1930667">
                  <a:extLst>
                    <a:ext uri="{9D8B030D-6E8A-4147-A177-3AD203B41FA5}">
                      <a16:colId xmlns:a16="http://schemas.microsoft.com/office/drawing/2014/main" val="20001"/>
                    </a:ext>
                  </a:extLst>
                </a:gridCol>
                <a:gridCol w="2173600">
                  <a:extLst>
                    <a:ext uri="{9D8B030D-6E8A-4147-A177-3AD203B41FA5}">
                      <a16:colId xmlns:a16="http://schemas.microsoft.com/office/drawing/2014/main" val="20002"/>
                    </a:ext>
                  </a:extLst>
                </a:gridCol>
                <a:gridCol w="1687733">
                  <a:extLst>
                    <a:ext uri="{9D8B030D-6E8A-4147-A177-3AD203B41FA5}">
                      <a16:colId xmlns:a16="http://schemas.microsoft.com/office/drawing/2014/main" val="20003"/>
                    </a:ext>
                  </a:extLst>
                </a:gridCol>
                <a:gridCol w="1930667">
                  <a:extLst>
                    <a:ext uri="{9D8B030D-6E8A-4147-A177-3AD203B41FA5}">
                      <a16:colId xmlns:a16="http://schemas.microsoft.com/office/drawing/2014/main" val="20004"/>
                    </a:ext>
                  </a:extLst>
                </a:gridCol>
              </a:tblGrid>
              <a:tr h="518120">
                <a:tc>
                  <a:txBody>
                    <a:bodyPr/>
                    <a:lstStyle/>
                    <a:p>
                      <a:pPr marL="0" lvl="0" indent="0" algn="l" rtl="0">
                        <a:spcBef>
                          <a:spcPts val="0"/>
                        </a:spcBef>
                        <a:spcAft>
                          <a:spcPts val="0"/>
                        </a:spcAft>
                        <a:buNone/>
                      </a:pPr>
                      <a:r>
                        <a:rPr lang="en-GB" sz="1800" dirty="0"/>
                        <a:t>age</a:t>
                      </a:r>
                      <a:endParaRPr sz="1800" dirty="0"/>
                    </a:p>
                  </a:txBody>
                  <a:tcPr marL="121900" marR="121900" marT="121900" marB="121900">
                    <a:solidFill>
                      <a:schemeClr val="lt1"/>
                    </a:solidFill>
                  </a:tcPr>
                </a:tc>
                <a:tc>
                  <a:txBody>
                    <a:bodyPr/>
                    <a:lstStyle/>
                    <a:p>
                      <a:pPr marL="0" lvl="0" indent="0" algn="l" rtl="0">
                        <a:spcBef>
                          <a:spcPts val="0"/>
                        </a:spcBef>
                        <a:spcAft>
                          <a:spcPts val="0"/>
                        </a:spcAft>
                        <a:buNone/>
                      </a:pPr>
                      <a:r>
                        <a:rPr lang="en-GB" sz="1800" dirty="0" err="1"/>
                        <a:t>first_name</a:t>
                      </a:r>
                      <a:endParaRPr sz="1800" dirty="0"/>
                    </a:p>
                  </a:txBody>
                  <a:tcPr marL="121900" marR="121900" marT="121900" marB="121900">
                    <a:solidFill>
                      <a:schemeClr val="lt1"/>
                    </a:solidFill>
                  </a:tcPr>
                </a:tc>
                <a:tc>
                  <a:txBody>
                    <a:bodyPr/>
                    <a:lstStyle/>
                    <a:p>
                      <a:pPr marL="0" lvl="0" indent="0" algn="l" rtl="0">
                        <a:spcBef>
                          <a:spcPts val="0"/>
                        </a:spcBef>
                        <a:spcAft>
                          <a:spcPts val="0"/>
                        </a:spcAft>
                        <a:buNone/>
                      </a:pPr>
                      <a:r>
                        <a:rPr lang="en-GB" sz="1800"/>
                        <a:t>occupation</a:t>
                      </a:r>
                      <a:endParaRPr sz="1800"/>
                    </a:p>
                  </a:txBody>
                  <a:tcPr marL="121900" marR="121900" marT="121900" marB="121900">
                    <a:solidFill>
                      <a:schemeClr val="lt1"/>
                    </a:solidFill>
                  </a:tcPr>
                </a:tc>
                <a:tc>
                  <a:txBody>
                    <a:bodyPr/>
                    <a:lstStyle/>
                    <a:p>
                      <a:pPr marL="0" lvl="0" indent="0" algn="l" rtl="0">
                        <a:spcBef>
                          <a:spcPts val="0"/>
                        </a:spcBef>
                        <a:spcAft>
                          <a:spcPts val="0"/>
                        </a:spcAft>
                        <a:buNone/>
                      </a:pPr>
                      <a:r>
                        <a:rPr lang="en-GB" sz="1800"/>
                        <a:t>gender</a:t>
                      </a:r>
                      <a:endParaRPr sz="1800"/>
                    </a:p>
                  </a:txBody>
                  <a:tcPr marL="121900" marR="121900" marT="121900" marB="121900">
                    <a:solidFill>
                      <a:schemeClr val="lt1"/>
                    </a:solidFill>
                  </a:tcPr>
                </a:tc>
                <a:tc>
                  <a:txBody>
                    <a:bodyPr/>
                    <a:lstStyle/>
                    <a:p>
                      <a:pPr marL="0" lvl="0" indent="0" algn="l" rtl="0">
                        <a:spcBef>
                          <a:spcPts val="0"/>
                        </a:spcBef>
                        <a:spcAft>
                          <a:spcPts val="0"/>
                        </a:spcAft>
                        <a:buNone/>
                      </a:pPr>
                      <a:r>
                        <a:rPr lang="en-GB" sz="1800"/>
                        <a:t>city</a:t>
                      </a:r>
                      <a:endParaRPr sz="1800"/>
                    </a:p>
                  </a:txBody>
                  <a:tcPr marL="121900" marR="121900" marT="121900" marB="121900">
                    <a:solidFill>
                      <a:schemeClr val="lt1"/>
                    </a:solidFill>
                  </a:tcPr>
                </a:tc>
                <a:extLst>
                  <a:ext uri="{0D108BD9-81ED-4DB2-BD59-A6C34878D82A}">
                    <a16:rowId xmlns:a16="http://schemas.microsoft.com/office/drawing/2014/main" val="10000"/>
                  </a:ext>
                </a:extLst>
              </a:tr>
              <a:tr h="792440">
                <a:tc>
                  <a:txBody>
                    <a:bodyPr/>
                    <a:lstStyle/>
                    <a:p>
                      <a:pPr marL="0" lvl="0" indent="0" algn="r" rtl="0">
                        <a:lnSpc>
                          <a:spcPct val="115000"/>
                        </a:lnSpc>
                        <a:spcBef>
                          <a:spcPts val="0"/>
                        </a:spcBef>
                        <a:spcAft>
                          <a:spcPts val="0"/>
                        </a:spcAft>
                        <a:buNone/>
                      </a:pPr>
                      <a:r>
                        <a:rPr lang="en-GB" sz="1800"/>
                        <a:t>83</a:t>
                      </a:r>
                      <a:endParaRPr sz="1800"/>
                    </a:p>
                  </a:txBody>
                  <a:tcPr marL="121900" marR="121900" marT="121900" marB="121900"/>
                </a:tc>
                <a:tc>
                  <a:txBody>
                    <a:bodyPr/>
                    <a:lstStyle/>
                    <a:p>
                      <a:pPr marL="0" lvl="0" indent="0" algn="l" rtl="0">
                        <a:spcBef>
                          <a:spcPts val="0"/>
                        </a:spcBef>
                        <a:spcAft>
                          <a:spcPts val="0"/>
                        </a:spcAft>
                        <a:buNone/>
                      </a:pPr>
                      <a:r>
                        <a:rPr lang="en-GB" sz="1800"/>
                        <a:t>Boycie</a:t>
                      </a:r>
                      <a:endParaRPr sz="1800"/>
                    </a:p>
                  </a:txBody>
                  <a:tcPr marL="121900" marR="121900" marT="121900" marB="121900"/>
                </a:tc>
                <a:tc>
                  <a:txBody>
                    <a:bodyPr/>
                    <a:lstStyle/>
                    <a:p>
                      <a:pPr marL="0" lvl="0" indent="0" algn="l" rtl="0">
                        <a:spcBef>
                          <a:spcPts val="0"/>
                        </a:spcBef>
                        <a:spcAft>
                          <a:spcPts val="0"/>
                        </a:spcAft>
                        <a:buNone/>
                      </a:pPr>
                      <a:r>
                        <a:rPr lang="en-GB" sz="1800"/>
                        <a:t>Research Associate</a:t>
                      </a:r>
                      <a:endParaRPr sz="1800"/>
                    </a:p>
                  </a:txBody>
                  <a:tcPr marL="121900" marR="121900" marT="121900" marB="121900"/>
                </a:tc>
                <a:tc>
                  <a:txBody>
                    <a:bodyPr/>
                    <a:lstStyle/>
                    <a:p>
                      <a:pPr marL="0" lvl="0" indent="0" algn="l" rtl="0">
                        <a:spcBef>
                          <a:spcPts val="0"/>
                        </a:spcBef>
                        <a:spcAft>
                          <a:spcPts val="0"/>
                        </a:spcAft>
                        <a:buNone/>
                      </a:pPr>
                      <a:r>
                        <a:rPr lang="en-GB" sz="1800"/>
                        <a:t>Male</a:t>
                      </a:r>
                      <a:endParaRPr sz="1800"/>
                    </a:p>
                  </a:txBody>
                  <a:tcPr marL="121900" marR="121900" marT="121900" marB="121900"/>
                </a:tc>
                <a:tc>
                  <a:txBody>
                    <a:bodyPr/>
                    <a:lstStyle/>
                    <a:p>
                      <a:pPr marL="0" lvl="0" indent="0" algn="l" rtl="0">
                        <a:spcBef>
                          <a:spcPts val="0"/>
                        </a:spcBef>
                        <a:spcAft>
                          <a:spcPts val="0"/>
                        </a:spcAft>
                        <a:buNone/>
                      </a:pPr>
                      <a:r>
                        <a:rPr lang="en-GB" sz="1800"/>
                        <a:t>Kalianda</a:t>
                      </a:r>
                      <a:endParaRPr sz="1800"/>
                    </a:p>
                  </a:txBody>
                  <a:tcPr marL="121900" marR="121900" marT="121900" marB="121900"/>
                </a:tc>
                <a:extLst>
                  <a:ext uri="{0D108BD9-81ED-4DB2-BD59-A6C34878D82A}">
                    <a16:rowId xmlns:a16="http://schemas.microsoft.com/office/drawing/2014/main" val="10001"/>
                  </a:ext>
                </a:extLst>
              </a:tr>
              <a:tr h="532429">
                <a:tc>
                  <a:txBody>
                    <a:bodyPr/>
                    <a:lstStyle/>
                    <a:p>
                      <a:pPr marL="0" lvl="0" indent="0" algn="r" rtl="0">
                        <a:lnSpc>
                          <a:spcPct val="115000"/>
                        </a:lnSpc>
                        <a:spcBef>
                          <a:spcPts val="0"/>
                        </a:spcBef>
                        <a:spcAft>
                          <a:spcPts val="0"/>
                        </a:spcAft>
                        <a:buNone/>
                      </a:pPr>
                      <a:r>
                        <a:rPr lang="en-GB" sz="1800"/>
                        <a:t>74</a:t>
                      </a:r>
                      <a:endParaRPr sz="1800"/>
                    </a:p>
                  </a:txBody>
                  <a:tcPr marL="121900" marR="121900" marT="121900" marB="121900"/>
                </a:tc>
                <a:tc>
                  <a:txBody>
                    <a:bodyPr/>
                    <a:lstStyle/>
                    <a:p>
                      <a:pPr marL="0" lvl="0" indent="0" algn="l" rtl="0">
                        <a:spcBef>
                          <a:spcPts val="0"/>
                        </a:spcBef>
                        <a:spcAft>
                          <a:spcPts val="0"/>
                        </a:spcAft>
                        <a:buNone/>
                      </a:pPr>
                      <a:r>
                        <a:rPr lang="en-GB" sz="1800"/>
                        <a:t>Meier</a:t>
                      </a:r>
                      <a:endParaRPr sz="1800"/>
                    </a:p>
                  </a:txBody>
                  <a:tcPr marL="121900" marR="121900" marT="121900" marB="121900"/>
                </a:tc>
                <a:tc>
                  <a:txBody>
                    <a:bodyPr/>
                    <a:lstStyle/>
                    <a:p>
                      <a:pPr marL="0" lvl="0" indent="0" algn="l" rtl="0">
                        <a:spcBef>
                          <a:spcPts val="0"/>
                        </a:spcBef>
                        <a:spcAft>
                          <a:spcPts val="0"/>
                        </a:spcAft>
                        <a:buNone/>
                      </a:pPr>
                      <a:endParaRPr sz="1800"/>
                    </a:p>
                  </a:txBody>
                  <a:tcPr marL="121900" marR="121900" marT="121900" marB="121900"/>
                </a:tc>
                <a:tc>
                  <a:txBody>
                    <a:bodyPr/>
                    <a:lstStyle/>
                    <a:p>
                      <a:pPr marL="0" lvl="0" indent="0" algn="l" rtl="0">
                        <a:spcBef>
                          <a:spcPts val="0"/>
                        </a:spcBef>
                        <a:spcAft>
                          <a:spcPts val="0"/>
                        </a:spcAft>
                        <a:buNone/>
                      </a:pPr>
                      <a:r>
                        <a:rPr lang="en-GB" sz="1800"/>
                        <a:t>Genderqueer</a:t>
                      </a:r>
                      <a:endParaRPr sz="1800"/>
                    </a:p>
                  </a:txBody>
                  <a:tcPr marL="121900" marR="121900" marT="121900" marB="121900"/>
                </a:tc>
                <a:tc>
                  <a:txBody>
                    <a:bodyPr/>
                    <a:lstStyle/>
                    <a:p>
                      <a:pPr marL="0" lvl="0" indent="0" algn="l" rtl="0">
                        <a:spcBef>
                          <a:spcPts val="0"/>
                        </a:spcBef>
                        <a:spcAft>
                          <a:spcPts val="0"/>
                        </a:spcAft>
                        <a:buNone/>
                      </a:pPr>
                      <a:r>
                        <a:rPr lang="en-GB" sz="1800"/>
                        <a:t>Borucin</a:t>
                      </a:r>
                      <a:endParaRPr sz="1800"/>
                    </a:p>
                  </a:txBody>
                  <a:tcPr marL="121900" marR="121900" marT="121900" marB="121900"/>
                </a:tc>
                <a:extLst>
                  <a:ext uri="{0D108BD9-81ED-4DB2-BD59-A6C34878D82A}">
                    <a16:rowId xmlns:a16="http://schemas.microsoft.com/office/drawing/2014/main" val="10002"/>
                  </a:ext>
                </a:extLst>
              </a:tr>
              <a:tr h="792440">
                <a:tc>
                  <a:txBody>
                    <a:bodyPr/>
                    <a:lstStyle/>
                    <a:p>
                      <a:pPr marL="0" lvl="0" indent="0" algn="r" rtl="0">
                        <a:lnSpc>
                          <a:spcPct val="115000"/>
                        </a:lnSpc>
                        <a:spcBef>
                          <a:spcPts val="0"/>
                        </a:spcBef>
                        <a:spcAft>
                          <a:spcPts val="0"/>
                        </a:spcAft>
                        <a:buNone/>
                      </a:pPr>
                      <a:r>
                        <a:rPr lang="en-GB" sz="1800"/>
                        <a:t>32</a:t>
                      </a:r>
                      <a:endParaRPr sz="1800"/>
                    </a:p>
                  </a:txBody>
                  <a:tcPr marL="121900" marR="121900" marT="121900" marB="121900"/>
                </a:tc>
                <a:tc>
                  <a:txBody>
                    <a:bodyPr/>
                    <a:lstStyle/>
                    <a:p>
                      <a:pPr marL="0" lvl="0" indent="0" algn="l" rtl="0">
                        <a:spcBef>
                          <a:spcPts val="0"/>
                        </a:spcBef>
                        <a:spcAft>
                          <a:spcPts val="0"/>
                        </a:spcAft>
                        <a:buNone/>
                      </a:pPr>
                      <a:r>
                        <a:rPr lang="en-GB" sz="1800"/>
                        <a:t>Antonina</a:t>
                      </a:r>
                      <a:endParaRPr sz="1800"/>
                    </a:p>
                  </a:txBody>
                  <a:tcPr marL="121900" marR="121900" marT="121900" marB="121900"/>
                </a:tc>
                <a:tc>
                  <a:txBody>
                    <a:bodyPr/>
                    <a:lstStyle/>
                    <a:p>
                      <a:pPr marL="0" lvl="0" indent="0" algn="l" rtl="0">
                        <a:spcBef>
                          <a:spcPts val="0"/>
                        </a:spcBef>
                        <a:spcAft>
                          <a:spcPts val="0"/>
                        </a:spcAft>
                        <a:buNone/>
                      </a:pPr>
                      <a:r>
                        <a:rPr lang="en-GB" sz="1800"/>
                        <a:t>Chief Design Engineer</a:t>
                      </a:r>
                      <a:endParaRPr sz="1800"/>
                    </a:p>
                  </a:txBody>
                  <a:tcPr marL="121900" marR="121900" marT="121900" marB="121900"/>
                </a:tc>
                <a:tc>
                  <a:txBody>
                    <a:bodyPr/>
                    <a:lstStyle/>
                    <a:p>
                      <a:pPr marL="0" lvl="0" indent="0" algn="l" rtl="0">
                        <a:spcBef>
                          <a:spcPts val="0"/>
                        </a:spcBef>
                        <a:spcAft>
                          <a:spcPts val="0"/>
                        </a:spcAft>
                        <a:buNone/>
                      </a:pPr>
                      <a:r>
                        <a:rPr lang="en-GB" sz="1800"/>
                        <a:t>Female</a:t>
                      </a:r>
                      <a:endParaRPr sz="1800"/>
                    </a:p>
                  </a:txBody>
                  <a:tcPr marL="121900" marR="121900" marT="121900" marB="121900"/>
                </a:tc>
                <a:tc>
                  <a:txBody>
                    <a:bodyPr/>
                    <a:lstStyle/>
                    <a:p>
                      <a:pPr marL="0" lvl="0" indent="0" algn="l" rtl="0">
                        <a:spcBef>
                          <a:spcPts val="0"/>
                        </a:spcBef>
                        <a:spcAft>
                          <a:spcPts val="0"/>
                        </a:spcAft>
                        <a:buNone/>
                      </a:pPr>
                      <a:r>
                        <a:rPr lang="en-GB" sz="1800" dirty="0"/>
                        <a:t>Las Mercedes</a:t>
                      </a:r>
                      <a:endParaRPr sz="1800" dirty="0"/>
                    </a:p>
                  </a:txBody>
                  <a:tcPr marL="121900" marR="121900" marT="121900" marB="121900"/>
                </a:tc>
                <a:extLst>
                  <a:ext uri="{0D108BD9-81ED-4DB2-BD59-A6C34878D82A}">
                    <a16:rowId xmlns:a16="http://schemas.microsoft.com/office/drawing/2014/main" val="10003"/>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Recap</a:t>
            </a:r>
            <a:endParaRPr/>
          </a:p>
        </p:txBody>
      </p:sp>
      <p:sp>
        <p:nvSpPr>
          <p:cNvPr id="442" name="Google Shape;442;p7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Synthetic data should represent extremes of the system</a:t>
            </a:r>
            <a:endParaRPr dirty="0"/>
          </a:p>
          <a:p>
            <a:r>
              <a:rPr lang="en-GB" dirty="0"/>
              <a:t>Synthetically-augmented datasets </a:t>
            </a:r>
            <a:br>
              <a:rPr lang="en-GB" dirty="0"/>
            </a:br>
            <a:r>
              <a:rPr lang="en-GB" dirty="0"/>
              <a:t>should represent the system and </a:t>
            </a:r>
            <a:br>
              <a:rPr lang="en-GB" dirty="0"/>
            </a:br>
            <a:r>
              <a:rPr lang="en-GB" dirty="0"/>
              <a:t>extremes if they show up.</a:t>
            </a:r>
            <a:endParaRPr dirty="0"/>
          </a:p>
        </p:txBody>
      </p:sp>
      <p:pic>
        <p:nvPicPr>
          <p:cNvPr id="443" name="Google Shape;443;p70" descr="Woman in car testing "/>
          <p:cNvPicPr preferRelativeResize="0"/>
          <p:nvPr/>
        </p:nvPicPr>
        <p:blipFill>
          <a:blip r:embed="rId3">
            <a:alphaModFix/>
          </a:blip>
          <a:stretch>
            <a:fillRect/>
          </a:stretch>
        </p:blipFill>
        <p:spPr>
          <a:xfrm>
            <a:off x="8665201" y="2577901"/>
            <a:ext cx="2779833" cy="416553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Poll – why might you use Synthetic Data?</a:t>
            </a:r>
            <a:endParaRPr dirty="0"/>
          </a:p>
        </p:txBody>
      </p:sp>
      <p:sp>
        <p:nvSpPr>
          <p:cNvPr id="4" name="Google Shape;82;p17">
            <a:extLst>
              <a:ext uri="{FF2B5EF4-FFF2-40B4-BE49-F238E27FC236}">
                <a16:creationId xmlns:a16="http://schemas.microsoft.com/office/drawing/2014/main" id="{FEA4E0BB-874B-44DC-8DEC-3F1310CF11C7}"/>
              </a:ext>
            </a:extLst>
          </p:cNvPr>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sz="3200" dirty="0"/>
              <a:t>I don’t think I will</a:t>
            </a:r>
          </a:p>
          <a:p>
            <a:r>
              <a:rPr lang="en-GB" sz="3200" dirty="0"/>
              <a:t>Testing code?</a:t>
            </a:r>
          </a:p>
          <a:p>
            <a:r>
              <a:rPr lang="en-GB" sz="3200" dirty="0"/>
              <a:t>Reproducible work?</a:t>
            </a:r>
          </a:p>
          <a:p>
            <a:r>
              <a:rPr lang="en-GB" sz="3200" dirty="0"/>
              <a:t>Create training data?</a:t>
            </a:r>
          </a:p>
          <a:p>
            <a:r>
              <a:rPr lang="en-GB" sz="3200" dirty="0"/>
              <a:t>Hire staff?</a:t>
            </a:r>
          </a:p>
        </p:txBody>
      </p:sp>
      <p:pic>
        <p:nvPicPr>
          <p:cNvPr id="89" name="Google Shape;89;p18" descr="A hand holding a pen and a white book with black text&#10;&#10;Description automatically generated"/>
          <p:cNvPicPr preferRelativeResize="0"/>
          <p:nvPr/>
        </p:nvPicPr>
        <p:blipFill>
          <a:blip r:embed="rId3">
            <a:alphaModFix/>
          </a:blip>
          <a:stretch>
            <a:fillRect/>
          </a:stretch>
        </p:blipFill>
        <p:spPr>
          <a:xfrm>
            <a:off x="5866700" y="3253428"/>
            <a:ext cx="5275727" cy="3335041"/>
          </a:xfrm>
          <a:prstGeom prst="rect">
            <a:avLst/>
          </a:prstGeom>
          <a:noFill/>
          <a:ln>
            <a:noFill/>
          </a:ln>
        </p:spPr>
      </p:pic>
    </p:spTree>
    <p:extLst>
      <p:ext uri="{BB962C8B-B14F-4D97-AF65-F5344CB8AC3E}">
        <p14:creationId xmlns:p14="http://schemas.microsoft.com/office/powerpoint/2010/main" val="3529420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2"/>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rmAutofit/>
          </a:bodyPr>
          <a:lstStyle/>
          <a:p>
            <a:r>
              <a:rPr lang="en-GB"/>
              <a:t>Tooling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Tooling - Web-based</a:t>
            </a:r>
            <a:endParaRPr/>
          </a:p>
        </p:txBody>
      </p:sp>
      <p:sp>
        <p:nvSpPr>
          <p:cNvPr id="460" name="Google Shape;460;p7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dirty="0"/>
              <a:t>No need for programming knowledge.</a:t>
            </a:r>
            <a:endParaRPr dirty="0"/>
          </a:p>
          <a:p>
            <a:r>
              <a:rPr lang="en-GB" dirty="0"/>
              <a:t>Standard variables exist - age, city, NHS number.</a:t>
            </a:r>
            <a:endParaRPr dirty="0"/>
          </a:p>
          <a:p>
            <a:r>
              <a:rPr lang="en-GB" dirty="0"/>
              <a:t>Trivial simulation of missing data.</a:t>
            </a:r>
            <a:endParaRPr dirty="0"/>
          </a:p>
          <a:p>
            <a:r>
              <a:rPr lang="en-GB" dirty="0"/>
              <a:t>Custom logic difficult or impossible to implement.</a:t>
            </a:r>
            <a:endParaRPr dirty="0"/>
          </a:p>
          <a:p>
            <a:r>
              <a:rPr lang="en-GB" dirty="0"/>
              <a:t>Limited to 1000 rows of data.</a:t>
            </a:r>
            <a:endParaRPr dirty="0"/>
          </a:p>
        </p:txBody>
      </p:sp>
      <p:pic>
        <p:nvPicPr>
          <p:cNvPr id="461" name="Google Shape;461;p73" descr="screenshot of the mockaroo website"/>
          <p:cNvPicPr preferRelativeResize="0"/>
          <p:nvPr/>
        </p:nvPicPr>
        <p:blipFill>
          <a:blip r:embed="rId3">
            <a:alphaModFix/>
          </a:blip>
          <a:stretch>
            <a:fillRect/>
          </a:stretch>
        </p:blipFill>
        <p:spPr>
          <a:xfrm>
            <a:off x="7608168" y="4218988"/>
            <a:ext cx="4350139" cy="25270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Webinar Overview</a:t>
            </a:r>
            <a:endParaRPr/>
          </a:p>
        </p:txBody>
      </p:sp>
      <p:sp>
        <p:nvSpPr>
          <p:cNvPr id="89" name="Google Shape;89;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AutoNum type="arabicPeriod"/>
            </a:pPr>
            <a:r>
              <a:rPr lang="en-GB" dirty="0"/>
              <a:t>Disclosure Control - Coarsening and Mimicking</a:t>
            </a:r>
            <a:endParaRPr dirty="0"/>
          </a:p>
          <a:p>
            <a:pPr>
              <a:buAutoNum type="arabicPeriod"/>
            </a:pPr>
            <a:r>
              <a:rPr lang="en-GB" dirty="0"/>
              <a:t>Simulation</a:t>
            </a:r>
            <a:endParaRPr dirty="0"/>
          </a:p>
          <a:p>
            <a:pPr>
              <a:buAutoNum type="arabicPeriod"/>
            </a:pPr>
            <a:r>
              <a:rPr lang="en-GB" dirty="0"/>
              <a:t>The Synthetic data spectrum</a:t>
            </a:r>
            <a:endParaRPr dirty="0"/>
          </a:p>
          <a:p>
            <a:pPr>
              <a:buAutoNum type="arabicPeriod"/>
            </a:pPr>
            <a:r>
              <a:rPr lang="en-GB" dirty="0"/>
              <a:t>How to Synthesize data - Libraries, decisions and steps.</a:t>
            </a:r>
            <a:endParaRPr dirty="0"/>
          </a:p>
          <a:p>
            <a:pPr marL="0" indent="0">
              <a:spcBef>
                <a:spcPts val="1600"/>
              </a:spcBef>
              <a:spcAft>
                <a:spcPts val="1600"/>
              </a:spcAft>
              <a:buNone/>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Tooling - Faker</a:t>
            </a:r>
            <a:endParaRPr/>
          </a:p>
        </p:txBody>
      </p:sp>
      <p:sp>
        <p:nvSpPr>
          <p:cNvPr id="467" name="Google Shape;467;p74"/>
          <p:cNvSpPr txBox="1">
            <a:spLocks noGrp="1"/>
          </p:cNvSpPr>
          <p:nvPr>
            <p:ph type="body" idx="1"/>
          </p:nvPr>
        </p:nvSpPr>
        <p:spPr>
          <a:xfrm>
            <a:off x="415600" y="1508000"/>
            <a:ext cx="11360800" cy="4555200"/>
          </a:xfrm>
          <a:prstGeom prst="rect">
            <a:avLst/>
          </a:prstGeom>
        </p:spPr>
        <p:txBody>
          <a:bodyPr spcFirstLastPara="1" vert="horz" wrap="square" lIns="121900" tIns="121900" rIns="121900" bIns="121900" rtlCol="0" anchor="t" anchorCtr="0">
            <a:normAutofit/>
          </a:bodyPr>
          <a:lstStyle/>
          <a:p>
            <a:r>
              <a:rPr lang="en-GB" dirty="0"/>
              <a:t>Knowledge of Python needed.</a:t>
            </a:r>
            <a:endParaRPr dirty="0"/>
          </a:p>
          <a:p>
            <a:r>
              <a:rPr lang="en-GB" dirty="0"/>
              <a:t>Generates fake identifiers - names, addresses, emails.</a:t>
            </a:r>
            <a:endParaRPr dirty="0"/>
          </a:p>
          <a:p>
            <a:r>
              <a:rPr lang="en-GB" dirty="0"/>
              <a:t>Supports multiple languages.</a:t>
            </a:r>
            <a:endParaRPr dirty="0"/>
          </a:p>
          <a:p>
            <a:r>
              <a:rPr lang="en-GB" dirty="0"/>
              <a:t>Addresses appear valid, but don’t exist</a:t>
            </a:r>
            <a:endParaRPr dirty="0"/>
          </a:p>
          <a:p>
            <a:r>
              <a:rPr lang="en-GB" dirty="0"/>
              <a:t>No way to preserve relationships between variables</a:t>
            </a:r>
            <a:endParaRPr dirty="0"/>
          </a:p>
        </p:txBody>
      </p:sp>
      <p:pic>
        <p:nvPicPr>
          <p:cNvPr id="468" name="Google Shape;468;p74" descr="Python Programming language logo"/>
          <p:cNvPicPr preferRelativeResize="0"/>
          <p:nvPr/>
        </p:nvPicPr>
        <p:blipFill rotWithShape="1">
          <a:blip r:embed="rId3">
            <a:alphaModFix/>
          </a:blip>
          <a:srcRect l="10379" t="11172" r="5658" b="16208"/>
          <a:stretch/>
        </p:blipFill>
        <p:spPr>
          <a:xfrm>
            <a:off x="6640377" y="5229200"/>
            <a:ext cx="5112568" cy="149355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Tooling - Synthpop</a:t>
            </a:r>
            <a:endParaRPr/>
          </a:p>
        </p:txBody>
      </p:sp>
      <p:sp>
        <p:nvSpPr>
          <p:cNvPr id="474" name="Google Shape;474;p75"/>
          <p:cNvSpPr txBox="1">
            <a:spLocks noGrp="1"/>
          </p:cNvSpPr>
          <p:nvPr>
            <p:ph type="body" idx="1"/>
          </p:nvPr>
        </p:nvSpPr>
        <p:spPr>
          <a:xfrm>
            <a:off x="415600" y="1508000"/>
            <a:ext cx="11360800" cy="4555200"/>
          </a:xfrm>
          <a:prstGeom prst="rect">
            <a:avLst/>
          </a:prstGeom>
        </p:spPr>
        <p:txBody>
          <a:bodyPr spcFirstLastPara="1" vert="horz" wrap="square" lIns="121900" tIns="121900" rIns="121900" bIns="121900" rtlCol="0" anchor="t" anchorCtr="0">
            <a:normAutofit/>
          </a:bodyPr>
          <a:lstStyle/>
          <a:p>
            <a:r>
              <a:rPr lang="en-GB" dirty="0"/>
              <a:t>Knowledge of R needed</a:t>
            </a:r>
            <a:endParaRPr dirty="0"/>
          </a:p>
          <a:p>
            <a:r>
              <a:rPr lang="en-GB" dirty="0"/>
              <a:t>Once a model is fitted, producing a huge number of records is possible.</a:t>
            </a:r>
            <a:endParaRPr dirty="0"/>
          </a:p>
          <a:p>
            <a:r>
              <a:rPr lang="en-GB" dirty="0"/>
              <a:t>Built-in disclosure control methods.</a:t>
            </a:r>
            <a:endParaRPr dirty="0"/>
          </a:p>
          <a:p>
            <a:r>
              <a:rPr lang="en-GB" dirty="0"/>
              <a:t>Limited functionality for free-text.</a:t>
            </a:r>
            <a:endParaRPr dirty="0"/>
          </a:p>
        </p:txBody>
      </p:sp>
      <p:pic>
        <p:nvPicPr>
          <p:cNvPr id="475" name="Google Shape;475;p75" descr="R Synthpop logo&#10;"/>
          <p:cNvPicPr preferRelativeResize="0"/>
          <p:nvPr/>
        </p:nvPicPr>
        <p:blipFill>
          <a:blip r:embed="rId3">
            <a:alphaModFix/>
          </a:blip>
          <a:stretch>
            <a:fillRect/>
          </a:stretch>
        </p:blipFill>
        <p:spPr>
          <a:xfrm>
            <a:off x="8918900" y="3785600"/>
            <a:ext cx="2857500" cy="2857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What should I use?</a:t>
            </a:r>
            <a:endParaRPr/>
          </a:p>
        </p:txBody>
      </p:sp>
      <p:pic>
        <p:nvPicPr>
          <p:cNvPr id="481" name="Google Shape;481;p76" descr="Flowchart for choice of synthetic data tooling"/>
          <p:cNvPicPr preferRelativeResize="0"/>
          <p:nvPr/>
        </p:nvPicPr>
        <p:blipFill>
          <a:blip r:embed="rId3">
            <a:alphaModFix/>
          </a:blip>
          <a:stretch>
            <a:fillRect/>
          </a:stretch>
        </p:blipFill>
        <p:spPr>
          <a:xfrm>
            <a:off x="2821870" y="1493067"/>
            <a:ext cx="6548269" cy="480656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How do we synthesize? -  Step 1</a:t>
            </a:r>
            <a:endParaRPr/>
          </a:p>
        </p:txBody>
      </p:sp>
      <p:sp>
        <p:nvSpPr>
          <p:cNvPr id="487" name="Google Shape;487;p7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Choose a dataset to synthesize.</a:t>
            </a:r>
            <a:endParaRPr/>
          </a:p>
          <a:p>
            <a:r>
              <a:rPr lang="en-GB"/>
              <a:t>Highlight the purpose of this data.</a:t>
            </a:r>
            <a:endParaRPr/>
          </a:p>
        </p:txBody>
      </p:sp>
      <p:pic>
        <p:nvPicPr>
          <p:cNvPr id="488" name="Google Shape;488;p77" descr="Doughnut and apple"/>
          <p:cNvPicPr preferRelativeResize="0"/>
          <p:nvPr/>
        </p:nvPicPr>
        <p:blipFill>
          <a:blip r:embed="rId3">
            <a:alphaModFix/>
          </a:blip>
          <a:stretch>
            <a:fillRect/>
          </a:stretch>
        </p:blipFill>
        <p:spPr>
          <a:xfrm>
            <a:off x="3208363" y="2869533"/>
            <a:ext cx="5775264" cy="384923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How do we synthesize? -  Step 2</a:t>
            </a:r>
            <a:endParaRPr/>
          </a:p>
        </p:txBody>
      </p:sp>
      <p:sp>
        <p:nvSpPr>
          <p:cNvPr id="494" name="Google Shape;494;p7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Familiarise yourself with the data.</a:t>
            </a:r>
            <a:endParaRPr/>
          </a:p>
          <a:p>
            <a:r>
              <a:rPr lang="en-GB"/>
              <a:t>Determine the most important variables to your purpose.</a:t>
            </a:r>
            <a:endParaRPr/>
          </a:p>
        </p:txBody>
      </p:sp>
      <p:pic>
        <p:nvPicPr>
          <p:cNvPr id="495" name="Google Shape;495;p78" descr="Code on screen"/>
          <p:cNvPicPr preferRelativeResize="0"/>
          <p:nvPr/>
        </p:nvPicPr>
        <p:blipFill>
          <a:blip r:embed="rId3">
            <a:alphaModFix/>
          </a:blip>
          <a:stretch>
            <a:fillRect/>
          </a:stretch>
        </p:blipFill>
        <p:spPr>
          <a:xfrm>
            <a:off x="3721889" y="3429000"/>
            <a:ext cx="4748222" cy="316469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dirty="0"/>
              <a:t>How do we synthesize? -  Step 3</a:t>
            </a:r>
            <a:endParaRPr dirty="0"/>
          </a:p>
        </p:txBody>
      </p:sp>
      <p:sp>
        <p:nvSpPr>
          <p:cNvPr id="501" name="Google Shape;501;p7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Select high priority variables.</a:t>
            </a:r>
            <a:endParaRPr/>
          </a:p>
          <a:p>
            <a:r>
              <a:rPr lang="en-GB"/>
              <a:t>Summarise low-priority variables.</a:t>
            </a:r>
            <a:endParaRPr/>
          </a:p>
          <a:p>
            <a:r>
              <a:rPr lang="en-GB"/>
              <a:t>Try to solve missing data.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How do we synthesize? -  Step 4</a:t>
            </a:r>
            <a:endParaRPr/>
          </a:p>
        </p:txBody>
      </p:sp>
      <p:sp>
        <p:nvSpPr>
          <p:cNvPr id="507" name="Google Shape;507;p8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Try Synthesis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dirty="0"/>
              <a:t>How do we synthesize? -  Step 5</a:t>
            </a:r>
            <a:endParaRPr dirty="0"/>
          </a:p>
        </p:txBody>
      </p:sp>
      <p:sp>
        <p:nvSpPr>
          <p:cNvPr id="514" name="Google Shape;514;p8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GB"/>
              <a:t>Verify results</a:t>
            </a:r>
            <a:endParaRPr/>
          </a:p>
          <a:p>
            <a:r>
              <a:rPr lang="en-GB"/>
              <a:t>Pick a small test case</a:t>
            </a:r>
            <a:endParaRPr/>
          </a:p>
        </p:txBody>
      </p:sp>
      <p:pic>
        <p:nvPicPr>
          <p:cNvPr id="515" name="Google Shape;515;p81" descr="Magnifying glass&#10;"/>
          <p:cNvPicPr preferRelativeResize="0"/>
          <p:nvPr/>
        </p:nvPicPr>
        <p:blipFill>
          <a:blip r:embed="rId3">
            <a:alphaModFix/>
          </a:blip>
          <a:stretch>
            <a:fillRect/>
          </a:stretch>
        </p:blipFill>
        <p:spPr>
          <a:xfrm>
            <a:off x="8273700" y="2111934"/>
            <a:ext cx="2870067" cy="43051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Conclusion – Disclosure Control</a:t>
            </a:r>
          </a:p>
        </p:txBody>
      </p:sp>
      <p:sp>
        <p:nvSpPr>
          <p:cNvPr id="454" name="Google Shape;454;p74"/>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Coarsening is a practical way of reducing the granularity of a dataset.</a:t>
            </a:r>
          </a:p>
          <a:p>
            <a:r>
              <a:rPr lang="en-GB" dirty="0"/>
              <a:t>Mimicking is a good way to grow our data, but does nothing for confidentiality.</a:t>
            </a:r>
          </a:p>
          <a:p>
            <a:r>
              <a:rPr lang="en-GB" dirty="0"/>
              <a:t>Simulation gives us a way to create more data, and provide confidentiality, but it’s complicated.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Conclusion – Synthetic data</a:t>
            </a:r>
          </a:p>
        </p:txBody>
      </p:sp>
      <p:sp>
        <p:nvSpPr>
          <p:cNvPr id="454" name="Google Shape;454;p74"/>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The better our synthesis, the more analytic value, the more disclosure risk.</a:t>
            </a:r>
          </a:p>
          <a:p>
            <a:r>
              <a:rPr lang="en-GB" dirty="0"/>
              <a:t>Use Mockaroo or Faker for purposes that aren’t concerned with personal data.</a:t>
            </a:r>
          </a:p>
          <a:p>
            <a:r>
              <a:rPr lang="en-GB" dirty="0"/>
              <a:t>Use Synthpop, </a:t>
            </a:r>
            <a:r>
              <a:rPr lang="en-GB" dirty="0" err="1"/>
              <a:t>Simpop</a:t>
            </a:r>
            <a:r>
              <a:rPr lang="en-GB" dirty="0"/>
              <a:t> or </a:t>
            </a:r>
            <a:r>
              <a:rPr lang="en-GB" dirty="0" err="1"/>
              <a:t>sms</a:t>
            </a:r>
            <a:r>
              <a:rPr lang="en-GB" dirty="0"/>
              <a:t> for purposes that require realistic data.</a:t>
            </a:r>
          </a:p>
        </p:txBody>
      </p:sp>
    </p:spTree>
    <p:extLst>
      <p:ext uri="{BB962C8B-B14F-4D97-AF65-F5344CB8AC3E}">
        <p14:creationId xmlns:p14="http://schemas.microsoft.com/office/powerpoint/2010/main" val="220495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This time on Synthetic Data</a:t>
            </a:r>
            <a:endParaRPr/>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91054">
              <a:buSzPts val="2200"/>
            </a:pPr>
            <a:r>
              <a:rPr lang="en-GB" sz="2933"/>
              <a:t>Coarsening - reducing the precision of data to protect individuals.</a:t>
            </a:r>
            <a:endParaRPr sz="2933"/>
          </a:p>
          <a:p>
            <a:pPr indent="-491054">
              <a:buSzPts val="2200"/>
            </a:pPr>
            <a:r>
              <a:rPr lang="en-GB" sz="2933"/>
              <a:t>Mimicking - generate a dataset that closely matches the real dataset but does not contain exactly the same entries</a:t>
            </a:r>
            <a:endParaRPr sz="2933"/>
          </a:p>
          <a:p>
            <a:pPr indent="-491054">
              <a:buSzPts val="2200"/>
            </a:pPr>
            <a:r>
              <a:rPr lang="en-GB" sz="2933"/>
              <a:t>Simulation - generating part or all of the dataset that is similar in essential ways to the real data but is different with regard to sensitive information.</a:t>
            </a:r>
            <a:endParaRPr sz="2933"/>
          </a:p>
          <a:p>
            <a:pPr indent="0">
              <a:spcBef>
                <a:spcPts val="1600"/>
              </a:spcBef>
              <a:buClr>
                <a:schemeClr val="dk1"/>
              </a:buClr>
              <a:buSzPts val="1100"/>
              <a:buNone/>
            </a:pPr>
            <a:endParaRPr sz="2933"/>
          </a:p>
          <a:p>
            <a:pPr indent="0">
              <a:spcBef>
                <a:spcPts val="1600"/>
              </a:spcBef>
              <a:spcAft>
                <a:spcPts val="1600"/>
              </a:spcAft>
              <a:buNone/>
            </a:pPr>
            <a:endParaRPr sz="2933"/>
          </a:p>
        </p:txBody>
      </p:sp>
      <p:pic>
        <p:nvPicPr>
          <p:cNvPr id="96" name="Google Shape;96;p19" descr="Increasing sized rocks"/>
          <p:cNvPicPr preferRelativeResize="0"/>
          <p:nvPr/>
        </p:nvPicPr>
        <p:blipFill rotWithShape="1">
          <a:blip r:embed="rId3">
            <a:alphaModFix/>
          </a:blip>
          <a:srcRect l="7296" t="27708" r="9404" b="23757"/>
          <a:stretch/>
        </p:blipFill>
        <p:spPr>
          <a:xfrm>
            <a:off x="903134" y="4821301"/>
            <a:ext cx="5016297" cy="1951199"/>
          </a:xfrm>
          <a:prstGeom prst="rect">
            <a:avLst/>
          </a:prstGeom>
          <a:noFill/>
          <a:ln>
            <a:noFill/>
          </a:ln>
        </p:spPr>
      </p:pic>
      <p:pic>
        <p:nvPicPr>
          <p:cNvPr id="97" name="Google Shape;97;p19" descr="Robot and man in space suit"/>
          <p:cNvPicPr preferRelativeResize="0"/>
          <p:nvPr/>
        </p:nvPicPr>
        <p:blipFill>
          <a:blip r:embed="rId4">
            <a:alphaModFix/>
          </a:blip>
          <a:stretch>
            <a:fillRect/>
          </a:stretch>
        </p:blipFill>
        <p:spPr>
          <a:xfrm>
            <a:off x="8524859" y="4608645"/>
            <a:ext cx="2748331" cy="183222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Next time on Synthetic Data</a:t>
            </a:r>
            <a:endParaRPr/>
          </a:p>
        </p:txBody>
      </p:sp>
      <p:sp>
        <p:nvSpPr>
          <p:cNvPr id="527" name="Google Shape;527;p8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0">
              <a:spcAft>
                <a:spcPts val="1600"/>
              </a:spcAft>
              <a:buNone/>
            </a:pPr>
            <a:r>
              <a:rPr lang="en-GB" sz="2933"/>
              <a:t>Code Demo!</a:t>
            </a:r>
            <a:endParaRPr sz="2933"/>
          </a:p>
        </p:txBody>
      </p:sp>
      <p:pic>
        <p:nvPicPr>
          <p:cNvPr id="528" name="Google Shape;528;p83" descr="Photo of Code&#10;"/>
          <p:cNvPicPr preferRelativeResize="0"/>
          <p:nvPr/>
        </p:nvPicPr>
        <p:blipFill>
          <a:blip r:embed="rId3">
            <a:alphaModFix/>
          </a:blip>
          <a:stretch>
            <a:fillRect/>
          </a:stretch>
        </p:blipFill>
        <p:spPr>
          <a:xfrm>
            <a:off x="3875732" y="1536633"/>
            <a:ext cx="7438397" cy="49540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B924-5E40-4747-98C8-96A7E9A1F44A}"/>
              </a:ext>
            </a:extLst>
          </p:cNvPr>
          <p:cNvSpPr>
            <a:spLocks noGrp="1"/>
          </p:cNvSpPr>
          <p:nvPr>
            <p:ph type="title"/>
          </p:nvPr>
        </p:nvSpPr>
        <p:spPr/>
        <p:txBody>
          <a:bodyPr/>
          <a:lstStyle/>
          <a:p>
            <a:r>
              <a:rPr lang="en-GB" dirty="0"/>
              <a:t>Evaluation</a:t>
            </a:r>
            <a:endParaRPr lang="en-IE" dirty="0"/>
          </a:p>
        </p:txBody>
      </p:sp>
      <p:sp>
        <p:nvSpPr>
          <p:cNvPr id="11" name="Google Shape;246;p43">
            <a:extLst>
              <a:ext uri="{FF2B5EF4-FFF2-40B4-BE49-F238E27FC236}">
                <a16:creationId xmlns:a16="http://schemas.microsoft.com/office/drawing/2014/main" id="{AE4D222B-E5C5-4017-9F88-2661D81D8FF7}"/>
              </a:ext>
            </a:extLst>
          </p:cNvPr>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spcBef>
                <a:spcPts val="2133"/>
              </a:spcBef>
              <a:spcAft>
                <a:spcPts val="2133"/>
              </a:spcAft>
              <a:buNone/>
            </a:pPr>
            <a:r>
              <a:rPr lang="en-GB" sz="3200" dirty="0"/>
              <a:t>When you leave the webinar, please complete our short Qualtrics survey.</a:t>
            </a:r>
          </a:p>
          <a:p>
            <a:pPr marL="0" indent="0">
              <a:spcBef>
                <a:spcPts val="2133"/>
              </a:spcBef>
              <a:spcAft>
                <a:spcPts val="2133"/>
              </a:spcAft>
              <a:buNone/>
            </a:pPr>
            <a:endParaRPr lang="en-GB" sz="3200" dirty="0"/>
          </a:p>
          <a:p>
            <a:pPr marL="0" indent="0">
              <a:spcBef>
                <a:spcPts val="2133"/>
              </a:spcBef>
              <a:spcAft>
                <a:spcPts val="2133"/>
              </a:spcAft>
              <a:buNone/>
            </a:pPr>
            <a:endParaRPr lang="en-GB" sz="3200" dirty="0"/>
          </a:p>
          <a:p>
            <a:pPr marL="0" indent="0">
              <a:spcBef>
                <a:spcPts val="2133"/>
              </a:spcBef>
              <a:spcAft>
                <a:spcPts val="2133"/>
              </a:spcAft>
              <a:buNone/>
            </a:pPr>
            <a:r>
              <a:rPr lang="en-GB" sz="3200" dirty="0"/>
              <a:t>Click on ‘continue’ to access the survey.</a:t>
            </a:r>
            <a:endParaRPr sz="3200" dirty="0"/>
          </a:p>
        </p:txBody>
      </p:sp>
      <p:pic>
        <p:nvPicPr>
          <p:cNvPr id="1026" name="Picture 2" descr="Graphical user interface, application&#10;&#10;Description automatically generated">
            <a:extLst>
              <a:ext uri="{FF2B5EF4-FFF2-40B4-BE49-F238E27FC236}">
                <a16:creationId xmlns:a16="http://schemas.microsoft.com/office/drawing/2014/main" id="{90808233-1764-4624-9DE8-945B8812B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446" y="2558616"/>
            <a:ext cx="4706657" cy="308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499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Further Reading</a:t>
            </a:r>
            <a:endParaRPr/>
          </a:p>
        </p:txBody>
      </p:sp>
      <p:sp>
        <p:nvSpPr>
          <p:cNvPr id="252" name="Google Shape;252;p44"/>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rtl="0" fontAlgn="base">
              <a:spcBef>
                <a:spcPts val="0"/>
              </a:spcBef>
              <a:spcAft>
                <a:spcPts val="0"/>
              </a:spcAft>
              <a:buFont typeface="Arial" panose="020B0604020202020204" pitchFamily="34" charset="0"/>
              <a:buChar char="•"/>
            </a:pPr>
            <a:r>
              <a:rPr lang="en-IE" sz="3200" b="0" i="0" u="none" strike="noStrike" dirty="0">
                <a:solidFill>
                  <a:srgbClr val="595959"/>
                </a:solidFill>
                <a:effectLst/>
                <a:latin typeface="Arial" panose="020B0604020202020204" pitchFamily="34" charset="0"/>
              </a:rPr>
              <a:t>Data in Government Blog </a:t>
            </a:r>
            <a:r>
              <a:rPr lang="en-IE" sz="3200" b="0" i="0" u="sng" strike="noStrike" dirty="0">
                <a:solidFill>
                  <a:srgbClr val="0097A7"/>
                </a:solidFill>
                <a:effectLst/>
                <a:latin typeface="Arial" panose="020B0604020202020204" pitchFamily="34" charset="0"/>
                <a:hlinkClick r:id="rId3"/>
              </a:rPr>
              <a:t>tinyurl.com/Synth-</a:t>
            </a:r>
            <a:r>
              <a:rPr lang="en-IE" sz="3200" b="0" i="0" u="sng" strike="noStrike" dirty="0" err="1">
                <a:solidFill>
                  <a:srgbClr val="0097A7"/>
                </a:solidFill>
                <a:effectLst/>
                <a:latin typeface="Arial" panose="020B0604020202020204" pitchFamily="34" charset="0"/>
                <a:hlinkClick r:id="rId3"/>
              </a:rPr>
              <a:t>DataInGov</a:t>
            </a:r>
            <a:endParaRPr lang="en-IE" sz="3200" b="0" i="0" u="none" strike="noStrike" dirty="0">
              <a:solidFill>
                <a:srgbClr val="595959"/>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IE" sz="3200" b="0" i="0" u="none" strike="noStrike" dirty="0">
                <a:solidFill>
                  <a:srgbClr val="595959"/>
                </a:solidFill>
                <a:effectLst/>
                <a:latin typeface="Arial" panose="020B0604020202020204" pitchFamily="34" charset="0"/>
              </a:rPr>
              <a:t>ONS Synthetic data pilot </a:t>
            </a:r>
            <a:r>
              <a:rPr lang="en-IE" sz="3200" b="0" i="0" u="sng" strike="noStrike" dirty="0">
                <a:solidFill>
                  <a:srgbClr val="0097A7"/>
                </a:solidFill>
                <a:effectLst/>
                <a:latin typeface="Arial" panose="020B0604020202020204" pitchFamily="34" charset="0"/>
                <a:hlinkClick r:id="rId4"/>
              </a:rPr>
              <a:t>https://www.ons.gov.uk/methodology/methodologicalpublications/generalmethodology/onsworkingpaperseries/onsmethodologyworkingpaperseriesnumber16syntheticdatapilot</a:t>
            </a:r>
            <a:endParaRPr lang="en-IE" sz="3200" b="0" i="0" u="none" strike="noStrike" dirty="0">
              <a:solidFill>
                <a:srgbClr val="595959"/>
              </a:solidFill>
              <a:effectLst/>
              <a:latin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Further Reading - Simulations</a:t>
            </a:r>
            <a:endParaRPr dirty="0"/>
          </a:p>
        </p:txBody>
      </p:sp>
      <p:sp>
        <p:nvSpPr>
          <p:cNvPr id="252" name="Google Shape;252;p44"/>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rtl="0" fontAlgn="base">
              <a:spcBef>
                <a:spcPts val="0"/>
              </a:spcBef>
              <a:spcAft>
                <a:spcPts val="0"/>
              </a:spcAft>
              <a:buFont typeface="Arial" panose="020B0604020202020204" pitchFamily="34" charset="0"/>
              <a:buChar char="•"/>
            </a:pPr>
            <a:r>
              <a:rPr lang="en-IE" sz="3200" b="0" i="0" u="none" strike="noStrike" dirty="0" err="1">
                <a:solidFill>
                  <a:srgbClr val="595959"/>
                </a:solidFill>
                <a:effectLst/>
                <a:latin typeface="Arial" panose="020B0604020202020204" pitchFamily="34" charset="0"/>
              </a:rPr>
              <a:t>Rareplanes</a:t>
            </a:r>
            <a:r>
              <a:rPr lang="en-IE" sz="3200" b="0" i="0" u="none" strike="noStrike" dirty="0">
                <a:solidFill>
                  <a:srgbClr val="595959"/>
                </a:solidFill>
                <a:effectLst/>
                <a:latin typeface="Arial" panose="020B0604020202020204" pitchFamily="34" charset="0"/>
              </a:rPr>
              <a:t> </a:t>
            </a:r>
            <a:r>
              <a:rPr lang="en-IE" sz="3200" b="0" i="0" u="sng" strike="noStrike" dirty="0">
                <a:solidFill>
                  <a:srgbClr val="0097A7"/>
                </a:solidFill>
                <a:effectLst/>
                <a:latin typeface="Arial" panose="020B0604020202020204" pitchFamily="34" charset="0"/>
                <a:hlinkClick r:id="rId3"/>
              </a:rPr>
              <a:t>medium.com/the-downlinq/rareplanes-exploring-the-value-of-synthetic-data-part-1-29f0a674054b</a:t>
            </a:r>
            <a:endParaRPr lang="en-IE" sz="3200" b="0" i="0" u="none" strike="noStrike" dirty="0">
              <a:solidFill>
                <a:srgbClr val="595959"/>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IE" sz="3200" b="0" i="0" u="none" strike="noStrike" dirty="0">
                <a:solidFill>
                  <a:srgbClr val="595959"/>
                </a:solidFill>
                <a:effectLst/>
                <a:latin typeface="Arial" panose="020B0604020202020204" pitchFamily="34" charset="0"/>
              </a:rPr>
              <a:t>Enhancing photorealism Enhancement </a:t>
            </a:r>
            <a:r>
              <a:rPr lang="en-IE" sz="3200" b="0" i="0" u="sng" strike="noStrike" dirty="0">
                <a:solidFill>
                  <a:srgbClr val="0097A7"/>
                </a:solidFill>
                <a:effectLst/>
                <a:latin typeface="Arial" panose="020B0604020202020204" pitchFamily="34" charset="0"/>
                <a:hlinkClick r:id="rId4"/>
              </a:rPr>
              <a:t>www.youtube.com/watch?v=P1IcaBn3ej0</a:t>
            </a:r>
            <a:endParaRPr lang="en-IE" sz="3200" b="0" i="0" u="none" strike="noStrike" dirty="0">
              <a:solidFill>
                <a:srgbClr val="595959"/>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IE" sz="3200" b="0" i="0" u="none" strike="noStrike" dirty="0">
                <a:solidFill>
                  <a:srgbClr val="595959"/>
                </a:solidFill>
                <a:effectLst/>
                <a:latin typeface="Arial" panose="020B0604020202020204" pitchFamily="34" charset="0"/>
              </a:rPr>
              <a:t>Evolution of trust </a:t>
            </a:r>
            <a:r>
              <a:rPr lang="en-IE" sz="3200" b="0" i="0" u="none" strike="noStrike" dirty="0">
                <a:solidFill>
                  <a:srgbClr val="595959"/>
                </a:solidFill>
                <a:effectLst/>
                <a:latin typeface="Arial" panose="020B0604020202020204" pitchFamily="34" charset="0"/>
                <a:hlinkClick r:id="rId5"/>
              </a:rPr>
              <a:t>https://ncase.me/trust/</a:t>
            </a:r>
            <a:endParaRPr lang="en-IE" sz="3200" b="0" i="0" u="none" strike="noStrike" dirty="0">
              <a:solidFill>
                <a:srgbClr val="595959"/>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endParaRPr lang="en-IE" sz="3200" b="0" i="0" u="none" strike="noStrike" dirty="0">
              <a:solidFill>
                <a:srgbClr val="595959"/>
              </a:solidFill>
              <a:effectLst/>
              <a:latin typeface="Arial" panose="020B0604020202020204" pitchFamily="34" charset="0"/>
            </a:endParaRPr>
          </a:p>
        </p:txBody>
      </p:sp>
    </p:spTree>
    <p:extLst>
      <p:ext uri="{BB962C8B-B14F-4D97-AF65-F5344CB8AC3E}">
        <p14:creationId xmlns:p14="http://schemas.microsoft.com/office/powerpoint/2010/main" val="2294167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Further Reading - Tooling</a:t>
            </a:r>
            <a:endParaRPr dirty="0"/>
          </a:p>
        </p:txBody>
      </p:sp>
      <p:sp>
        <p:nvSpPr>
          <p:cNvPr id="252" name="Google Shape;252;p44"/>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257175" marR="0" lvl="0" indent="-257175" algn="l" defTabSz="6858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sv-SE" sz="3200" b="0" i="0" u="none" strike="noStrike" dirty="0">
                <a:solidFill>
                  <a:srgbClr val="595959"/>
                </a:solidFill>
                <a:effectLst/>
                <a:latin typeface="Arial" panose="020B0604020202020204" pitchFamily="34" charset="0"/>
              </a:rPr>
              <a:t>Mockaroo</a:t>
            </a:r>
            <a:r>
              <a:rPr kumimoji="0" lang="en-IE" sz="3200" b="0" i="0" u="none" strike="noStrike" kern="1200" cap="none" spc="0" normalizeH="0" baseline="0" noProof="0" dirty="0">
                <a:ln>
                  <a:noFill/>
                </a:ln>
                <a:solidFill>
                  <a:srgbClr val="595959"/>
                </a:solidFill>
                <a:effectLst/>
                <a:uLnTx/>
                <a:uFillTx/>
                <a:latin typeface="Arial" panose="020B0604020202020204" pitchFamily="34" charset="0"/>
                <a:ea typeface="+mn-ea"/>
                <a:cs typeface="+mn-cs"/>
              </a:rPr>
              <a:t> </a:t>
            </a:r>
            <a:r>
              <a:rPr lang="sv-SE" sz="3200" b="0" i="0" u="none" strike="noStrike" dirty="0">
                <a:solidFill>
                  <a:srgbClr val="595959"/>
                </a:solidFill>
                <a:effectLst/>
                <a:latin typeface="Arial" panose="020B0604020202020204" pitchFamily="34" charset="0"/>
                <a:hlinkClick r:id="rId3"/>
              </a:rPr>
              <a:t>www.mockaroo.com</a:t>
            </a:r>
            <a:endParaRPr lang="sv-SE" sz="3200" b="0" i="0" u="none" strike="noStrike" dirty="0">
              <a:solidFill>
                <a:srgbClr val="595959"/>
              </a:solidFill>
              <a:effectLst/>
              <a:latin typeface="Arial" panose="020B0604020202020204" pitchFamily="34" charset="0"/>
            </a:endParaRPr>
          </a:p>
          <a:p>
            <a:pPr fontAlgn="base">
              <a:spcBef>
                <a:spcPts val="0"/>
              </a:spcBef>
              <a:defRPr/>
            </a:pPr>
            <a:r>
              <a:rPr lang="sv-SE" sz="3200" b="0" i="0" u="none" strike="noStrike" dirty="0">
                <a:solidFill>
                  <a:srgbClr val="595959"/>
                </a:solidFill>
                <a:effectLst/>
                <a:latin typeface="Arial" panose="020B0604020202020204" pitchFamily="34" charset="0"/>
              </a:rPr>
              <a:t>SynthPop </a:t>
            </a:r>
            <a:r>
              <a:rPr lang="sv-SE" sz="3200" b="0" i="0" u="none" strike="noStrike" dirty="0">
                <a:solidFill>
                  <a:srgbClr val="595959"/>
                </a:solidFill>
                <a:effectLst/>
                <a:latin typeface="Arial" panose="020B0604020202020204" pitchFamily="34" charset="0"/>
                <a:hlinkClick r:id="rId4"/>
              </a:rPr>
              <a:t>www.synthpop.org.uk/get-started.html</a:t>
            </a:r>
            <a:endParaRPr kumimoji="0" lang="en-IE" sz="3200" b="0" i="0" u="none" strike="noStrike" kern="1200" cap="none" spc="0" normalizeH="0" baseline="0" noProof="0" dirty="0">
              <a:ln>
                <a:noFill/>
              </a:ln>
              <a:solidFill>
                <a:srgbClr val="595959"/>
              </a:solidFill>
              <a:effectLst/>
              <a:uLnTx/>
              <a:uFillTx/>
              <a:latin typeface="Arial" panose="020B0604020202020204" pitchFamily="34" charset="0"/>
              <a:ea typeface="+mn-ea"/>
              <a:cs typeface="+mn-cs"/>
            </a:endParaRPr>
          </a:p>
          <a:p>
            <a:pPr rtl="0" fontAlgn="base">
              <a:spcBef>
                <a:spcPts val="0"/>
              </a:spcBef>
              <a:spcAft>
                <a:spcPts val="0"/>
              </a:spcAft>
              <a:buFont typeface="Arial" panose="020B0604020202020204" pitchFamily="34" charset="0"/>
              <a:buChar char="•"/>
            </a:pPr>
            <a:r>
              <a:rPr lang="sv-SE" sz="3200" b="0" i="0" u="none" strike="noStrike" dirty="0">
                <a:solidFill>
                  <a:srgbClr val="595959"/>
                </a:solidFill>
                <a:effectLst/>
                <a:latin typeface="Arial" panose="020B0604020202020204" pitchFamily="34" charset="0"/>
              </a:rPr>
              <a:t>Faker </a:t>
            </a:r>
            <a:r>
              <a:rPr lang="sv-SE" sz="3200" b="0" i="0" u="none" strike="noStrike" dirty="0">
                <a:solidFill>
                  <a:srgbClr val="595959"/>
                </a:solidFill>
                <a:effectLst/>
                <a:latin typeface="Arial" panose="020B0604020202020204" pitchFamily="34" charset="0"/>
                <a:hlinkClick r:id="rId5"/>
              </a:rPr>
              <a:t>www.faker.readthedocs.io</a:t>
            </a:r>
            <a:endParaRPr lang="sv-SE" sz="3200" b="0" i="0" u="none" strike="noStrike" dirty="0">
              <a:solidFill>
                <a:srgbClr val="595959"/>
              </a:solidFill>
              <a:effectLst/>
              <a:latin typeface="Arial" panose="020B0604020202020204" pitchFamily="34" charset="0"/>
            </a:endParaRPr>
          </a:p>
          <a:p>
            <a:pPr marL="0" indent="0" rtl="0" fontAlgn="base">
              <a:spcBef>
                <a:spcPts val="0"/>
              </a:spcBef>
              <a:spcAft>
                <a:spcPts val="0"/>
              </a:spcAft>
              <a:buNone/>
            </a:pPr>
            <a:endParaRPr lang="sv-SE" sz="3200" b="0" i="0" u="none" strike="noStrike" dirty="0">
              <a:solidFill>
                <a:srgbClr val="595959"/>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sv-SE" sz="3200" b="0" i="0" u="none" strike="noStrike" dirty="0">
              <a:solidFill>
                <a:srgbClr val="595959"/>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sv-SE" sz="1800" b="0" i="0" u="none" strike="noStrike" dirty="0">
              <a:solidFill>
                <a:srgbClr val="595959"/>
              </a:solidFill>
              <a:effectLst/>
              <a:latin typeface="Arial" panose="020B0604020202020204" pitchFamily="34" charset="0"/>
            </a:endParaRPr>
          </a:p>
        </p:txBody>
      </p:sp>
    </p:spTree>
    <p:extLst>
      <p:ext uri="{BB962C8B-B14F-4D97-AF65-F5344CB8AC3E}">
        <p14:creationId xmlns:p14="http://schemas.microsoft.com/office/powerpoint/2010/main" val="4265131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GB" dirty="0"/>
              <a:t>Twitter @JosephAllen1234</a:t>
            </a:r>
          </a:p>
        </p:txBody>
      </p:sp>
      <p:sp>
        <p:nvSpPr>
          <p:cNvPr id="3" name="Content Placeholder 2"/>
          <p:cNvSpPr>
            <a:spLocks noGrp="1"/>
          </p:cNvSpPr>
          <p:nvPr>
            <p:ph sz="quarter" idx="15"/>
          </p:nvPr>
        </p:nvSpPr>
        <p:spPr/>
        <p:txBody>
          <a:bodyPr/>
          <a:lstStyle/>
          <a:p>
            <a:r>
              <a:rPr lang="en-GB" dirty="0"/>
              <a:t>Joseph Allen	</a:t>
            </a:r>
          </a:p>
        </p:txBody>
      </p:sp>
      <p:sp>
        <p:nvSpPr>
          <p:cNvPr id="4" name="Content Placeholder 3"/>
          <p:cNvSpPr>
            <a:spLocks noGrp="1"/>
          </p:cNvSpPr>
          <p:nvPr>
            <p:ph sz="quarter" idx="16"/>
          </p:nvPr>
        </p:nvSpPr>
        <p:spPr/>
        <p:txBody>
          <a:bodyPr>
            <a:normAutofit fontScale="85000" lnSpcReduction="10000"/>
          </a:bodyPr>
          <a:lstStyle/>
          <a:p>
            <a:r>
              <a:rPr lang="en-GB" dirty="0"/>
              <a:t>Email Joseph.allen@manchester.ac.uk</a:t>
            </a:r>
          </a:p>
        </p:txBody>
      </p:sp>
    </p:spTree>
    <p:extLst>
      <p:ext uri="{BB962C8B-B14F-4D97-AF65-F5344CB8AC3E}">
        <p14:creationId xmlns:p14="http://schemas.microsoft.com/office/powerpoint/2010/main" val="1903535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r>
              <a:rPr lang="en-GB"/>
              <a:t>Synthetic data spectrum</a:t>
            </a:r>
            <a:endParaRPr/>
          </a:p>
        </p:txBody>
      </p:sp>
      <p:sp>
        <p:nvSpPr>
          <p:cNvPr id="108" name="Google Shape;108;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dirty="0"/>
              <a:t>As synthetic data becomes more real, it becomes more dangerous, and more useful.</a:t>
            </a:r>
            <a:endParaRPr dirty="0"/>
          </a:p>
        </p:txBody>
      </p:sp>
      <p:pic>
        <p:nvPicPr>
          <p:cNvPr id="109" name="Google Shape;109;p21" descr="A diagram showing increasing tiers of synthetic data&#10;"/>
          <p:cNvPicPr preferRelativeResize="0"/>
          <p:nvPr/>
        </p:nvPicPr>
        <p:blipFill>
          <a:blip r:embed="rId3">
            <a:alphaModFix/>
          </a:blip>
          <a:stretch>
            <a:fillRect/>
          </a:stretch>
        </p:blipFill>
        <p:spPr>
          <a:xfrm>
            <a:off x="582384" y="2894532"/>
            <a:ext cx="11027232" cy="33769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r>
              <a:rPr lang="en-GB"/>
              <a:t>Synthetic Data</a:t>
            </a:r>
            <a:endParaRPr/>
          </a:p>
        </p:txBody>
      </p:sp>
      <p:sp>
        <p:nvSpPr>
          <p:cNvPr id="115" name="Google Shape;115;p22"/>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fontScale="85000" lnSpcReduction="20000"/>
          </a:bodyPr>
          <a:lstStyle/>
          <a:p>
            <a:pPr marL="0" indent="0"/>
            <a:r>
              <a:rPr lang="en-GB"/>
              <a:t>Data generated by a computer simulation that does not directly measure a real-world event.</a:t>
            </a:r>
            <a:endParaRPr/>
          </a:p>
          <a:p>
            <a:pPr marL="0" indent="0">
              <a:buClr>
                <a:schemeClr val="dk1"/>
              </a:buClr>
              <a:buSzPct val="39285"/>
            </a:pPr>
            <a:endParaRPr/>
          </a:p>
          <a:p>
            <a:pPr marL="0" indent="0"/>
            <a:endParaRPr/>
          </a:p>
        </p:txBody>
      </p:sp>
    </p:spTree>
  </p:cSld>
  <p:clrMapOvr>
    <a:masterClrMapping/>
  </p:clrMapOvr>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CCESSIBLE_UKDS_Widescreen_with_poll" id="{F0DC0350-6D59-4049-B35A-495E3A5D45EC}" vid="{EBF5D685-EB84-4D00-AB55-000CFD294E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2" ma:contentTypeDescription="Create a new document." ma:contentTypeScope="" ma:versionID="0fa676acea34f85b33eda98ec8b69cc0">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c0f5b59ac3ceff5367a6028a8a8c1a5f"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989689-63BA-4961-801F-6259F6A34C01}">
  <ds:schemaRefs>
    <ds:schemaRef ds:uri="http://purl.org/dc/terms/"/>
    <ds:schemaRef ds:uri="1d2e6339-9963-4444-b0f2-be5dad007de0"/>
    <ds:schemaRef ds:uri="http://schemas.microsoft.com/office/infopath/2007/PartnerControls"/>
    <ds:schemaRef ds:uri="http://purl.org/dc/elements/1.1/"/>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28b91107-4a81-451c-84f7-f52706813e27"/>
    <ds:schemaRef ds:uri="http://purl.org/dc/dcmitype/"/>
  </ds:schemaRefs>
</ds:datastoreItem>
</file>

<file path=customXml/itemProps2.xml><?xml version="1.0" encoding="utf-8"?>
<ds:datastoreItem xmlns:ds="http://schemas.openxmlformats.org/officeDocument/2006/customXml" ds:itemID="{9579E2D9-2976-4F02-A7CF-FC754F84BB43}">
  <ds:schemaRefs>
    <ds:schemaRef ds:uri="http://schemas.microsoft.com/sharepoint/v3/contenttype/forms"/>
  </ds:schemaRefs>
</ds:datastoreItem>
</file>

<file path=customXml/itemProps3.xml><?xml version="1.0" encoding="utf-8"?>
<ds:datastoreItem xmlns:ds="http://schemas.openxmlformats.org/officeDocument/2006/customXml" ds:itemID="{C72311BC-E735-42B4-9B10-A74F99035B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ACCESSIBLE_UKDS_Widescreen_with_poll</Template>
  <TotalTime>232</TotalTime>
  <Words>8065</Words>
  <Application>Microsoft Office PowerPoint</Application>
  <PresentationFormat>Widescreen</PresentationFormat>
  <Paragraphs>916</Paragraphs>
  <Slides>75</Slides>
  <Notes>74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Roboto</vt:lpstr>
      <vt:lpstr>Calibri</vt:lpstr>
      <vt:lpstr>UKDS_UKDA</vt:lpstr>
      <vt:lpstr>Synthetic Data 3 – Coarsening, Mimicking &amp; Simulation.</vt:lpstr>
      <vt:lpstr>Can you hear us?</vt:lpstr>
      <vt:lpstr>Can you hear us?</vt:lpstr>
      <vt:lpstr>Have questions?</vt:lpstr>
      <vt:lpstr>Last time on Synthetic Data</vt:lpstr>
      <vt:lpstr>Webinar Overview</vt:lpstr>
      <vt:lpstr>This time on Synthetic Data</vt:lpstr>
      <vt:lpstr>Synthetic data spectrum</vt:lpstr>
      <vt:lpstr>Synthetic Data</vt:lpstr>
      <vt:lpstr>Disclosure Control</vt:lpstr>
      <vt:lpstr>Disclosure Control - Coarsening</vt:lpstr>
      <vt:lpstr>Coarsening</vt:lpstr>
      <vt:lpstr>Case Study - Address </vt:lpstr>
      <vt:lpstr>Case Study - Addresses </vt:lpstr>
      <vt:lpstr>Address Precision</vt:lpstr>
      <vt:lpstr>Case Study - Coarsened </vt:lpstr>
      <vt:lpstr>Weights and Heights </vt:lpstr>
      <vt:lpstr>Weights and Heights- Coarsened </vt:lpstr>
      <vt:lpstr>Weights and Heights - Correlation</vt:lpstr>
      <vt:lpstr>Synthesis Techniques - Coarsening </vt:lpstr>
      <vt:lpstr>Disclosure Control - Mimicking</vt:lpstr>
      <vt:lpstr>Mimicking</vt:lpstr>
      <vt:lpstr>Sisters – The dataset </vt:lpstr>
      <vt:lpstr>Sisters - Correlation </vt:lpstr>
      <vt:lpstr>Synthesis Techniques - Mimicking </vt:lpstr>
      <vt:lpstr>Sisters - Mimicking </vt:lpstr>
      <vt:lpstr>Resampling the sisters </vt:lpstr>
      <vt:lpstr>Sisters - Sampled </vt:lpstr>
      <vt:lpstr>Simulation</vt:lpstr>
      <vt:lpstr>Sounds like Mimicking? </vt:lpstr>
      <vt:lpstr>Simulation vs Mimicking</vt:lpstr>
      <vt:lpstr>Rolling a dice</vt:lpstr>
      <vt:lpstr>Dice Roll Collection</vt:lpstr>
      <vt:lpstr>Uniform Distributions</vt:lpstr>
      <vt:lpstr>Models</vt:lpstr>
      <vt:lpstr>Dice Roll Simulations</vt:lpstr>
      <vt:lpstr>Perpetuating Bias</vt:lpstr>
      <vt:lpstr>Sample Size</vt:lpstr>
      <vt:lpstr>Bad Simulation</vt:lpstr>
      <vt:lpstr>Adaptability</vt:lpstr>
      <vt:lpstr>1000-sided Dice</vt:lpstr>
      <vt:lpstr>Agent-based modelling</vt:lpstr>
      <vt:lpstr>Rareplanes</vt:lpstr>
      <vt:lpstr>Photo Realism</vt:lpstr>
      <vt:lpstr>Video games as simulation</vt:lpstr>
      <vt:lpstr>Digital Twin London</vt:lpstr>
      <vt:lpstr>Poll</vt:lpstr>
      <vt:lpstr>ONS Synthetic Data</vt:lpstr>
      <vt:lpstr>ONS Synthetic data spectrum</vt:lpstr>
      <vt:lpstr>Synthetic Data - Structural</vt:lpstr>
      <vt:lpstr>Synthetic Data - Valid</vt:lpstr>
      <vt:lpstr>Synthetically-augmented - Plausible</vt:lpstr>
      <vt:lpstr>Synthetically-augmented - Multivariate plausible</vt:lpstr>
      <vt:lpstr>Synthetically-augmented - Multivariate detailed</vt:lpstr>
      <vt:lpstr>Synthetically-augmented - Replica</vt:lpstr>
      <vt:lpstr>Recap</vt:lpstr>
      <vt:lpstr>Poll – why might you use Synthetic Data?</vt:lpstr>
      <vt:lpstr>Tooling</vt:lpstr>
      <vt:lpstr>Tooling - Web-based</vt:lpstr>
      <vt:lpstr>Tooling - Faker</vt:lpstr>
      <vt:lpstr>Tooling - Synthpop</vt:lpstr>
      <vt:lpstr>What should I use?</vt:lpstr>
      <vt:lpstr>How do we synthesize? -  Step 1</vt:lpstr>
      <vt:lpstr>How do we synthesize? -  Step 2</vt:lpstr>
      <vt:lpstr>How do we synthesize? -  Step 3</vt:lpstr>
      <vt:lpstr>How do we synthesize? -  Step 4</vt:lpstr>
      <vt:lpstr>How do we synthesize? -  Step 5</vt:lpstr>
      <vt:lpstr>Conclusion – Disclosure Control</vt:lpstr>
      <vt:lpstr>Conclusion – Synthetic data</vt:lpstr>
      <vt:lpstr>Next time on Synthetic Data</vt:lpstr>
      <vt:lpstr>Evaluation</vt:lpstr>
      <vt:lpstr>Further Reading</vt:lpstr>
      <vt:lpstr>Further Reading - Simulations</vt:lpstr>
      <vt:lpstr>Further Reading - Tooling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Synthetic Data?</dc:title>
  <dc:creator>Joseph Allen</dc:creator>
  <cp:lastModifiedBy>Joseph Allen</cp:lastModifiedBy>
  <cp:revision>24</cp:revision>
  <dcterms:created xsi:type="dcterms:W3CDTF">2021-05-20T15:30:47Z</dcterms:created>
  <dcterms:modified xsi:type="dcterms:W3CDTF">2021-06-01T13:06:56Z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ies>
</file>